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8" r:id="rId4"/>
    <p:sldId id="299" r:id="rId5"/>
    <p:sldId id="261" r:id="rId6"/>
    <p:sldId id="285" r:id="rId7"/>
    <p:sldId id="304" r:id="rId8"/>
    <p:sldId id="264" r:id="rId9"/>
    <p:sldId id="265" r:id="rId10"/>
    <p:sldId id="284" r:id="rId11"/>
    <p:sldId id="294" r:id="rId12"/>
    <p:sldId id="263" r:id="rId13"/>
    <p:sldId id="267" r:id="rId14"/>
    <p:sldId id="274" r:id="rId15"/>
    <p:sldId id="270" r:id="rId16"/>
    <p:sldId id="268" r:id="rId17"/>
    <p:sldId id="287" r:id="rId18"/>
    <p:sldId id="288" r:id="rId19"/>
    <p:sldId id="269" r:id="rId20"/>
    <p:sldId id="290" r:id="rId21"/>
    <p:sldId id="271" r:id="rId22"/>
    <p:sldId id="277" r:id="rId23"/>
    <p:sldId id="272" r:id="rId24"/>
    <p:sldId id="291" r:id="rId25"/>
    <p:sldId id="282" r:id="rId26"/>
    <p:sldId id="279" r:id="rId27"/>
    <p:sldId id="296" r:id="rId28"/>
    <p:sldId id="273" r:id="rId29"/>
    <p:sldId id="293" r:id="rId30"/>
    <p:sldId id="280" r:id="rId31"/>
    <p:sldId id="281" r:id="rId32"/>
    <p:sldId id="298" r:id="rId33"/>
    <p:sldId id="300" r:id="rId3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55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CA980-E52C-475F-A233-6A44D79F2C08}" type="doc">
      <dgm:prSet loTypeId="urn:microsoft.com/office/officeart/2005/8/layout/pyramid1" loCatId="pyramid" qsTypeId="urn:microsoft.com/office/officeart/2005/8/quickstyle/simple2" qsCatId="simple" csTypeId="urn:microsoft.com/office/officeart/2005/8/colors/accent1_2" csCatId="accent1" phldr="1"/>
      <dgm:spPr/>
    </dgm:pt>
    <dgm:pt modelId="{E23DE8AC-C27B-4D2E-8364-60645FC639E7}">
      <dgm:prSet phldrT="[Texto]" custT="1"/>
      <dgm:spPr>
        <a:noFill/>
      </dgm:spPr>
      <dgm:t>
        <a:bodyPr anchor="ctr"/>
        <a:lstStyle/>
        <a:p>
          <a:pPr algn="ctr"/>
          <a:r>
            <a:rPr lang="es-CL" sz="1400" b="1" dirty="0" smtClean="0"/>
            <a:t>conferencia</a:t>
          </a:r>
          <a:endParaRPr lang="es-CL" sz="1400" b="1" dirty="0"/>
        </a:p>
      </dgm:t>
    </dgm:pt>
    <dgm:pt modelId="{F85270AD-F0B1-4D64-A37C-726DEC775466}" type="parTrans" cxnId="{701E25E8-342E-4759-ADB9-648664C5B79F}">
      <dgm:prSet/>
      <dgm:spPr/>
      <dgm:t>
        <a:bodyPr/>
        <a:lstStyle/>
        <a:p>
          <a:pPr algn="ctr"/>
          <a:endParaRPr lang="es-CL" sz="1400" b="1"/>
        </a:p>
      </dgm:t>
    </dgm:pt>
    <dgm:pt modelId="{5797956D-4F4B-4673-BBB6-119DCAB6EE9F}" type="sibTrans" cxnId="{701E25E8-342E-4759-ADB9-648664C5B79F}">
      <dgm:prSet/>
      <dgm:spPr/>
      <dgm:t>
        <a:bodyPr/>
        <a:lstStyle/>
        <a:p>
          <a:pPr algn="ctr"/>
          <a:endParaRPr lang="es-CL" sz="1400" b="1"/>
        </a:p>
      </dgm:t>
    </dgm:pt>
    <dgm:pt modelId="{F13514E7-8D1C-49CC-89AF-70BC4EB4FF6E}">
      <dgm:prSet phldrT="[Texto]" custT="1"/>
      <dgm:spPr>
        <a:noFill/>
      </dgm:spPr>
      <dgm:t>
        <a:bodyPr anchor="ctr"/>
        <a:lstStyle/>
        <a:p>
          <a:pPr algn="ctr"/>
          <a:r>
            <a:rPr lang="es-CL" sz="1400" b="1" dirty="0" smtClean="0"/>
            <a:t>discusión en grupos</a:t>
          </a:r>
          <a:endParaRPr lang="es-CL" sz="1400" b="1" dirty="0"/>
        </a:p>
      </dgm:t>
    </dgm:pt>
    <dgm:pt modelId="{D72F714D-0377-4527-BF0D-F45A16351B6B}" type="parTrans" cxnId="{AA5D447C-B1AE-471A-9F9F-5AE2E06A9CFD}">
      <dgm:prSet/>
      <dgm:spPr/>
      <dgm:t>
        <a:bodyPr/>
        <a:lstStyle/>
        <a:p>
          <a:pPr algn="ctr"/>
          <a:endParaRPr lang="es-CL" sz="1400" b="1"/>
        </a:p>
      </dgm:t>
    </dgm:pt>
    <dgm:pt modelId="{4AC8C670-EBEA-4E8B-B3A9-DA8A191ABFD7}" type="sibTrans" cxnId="{AA5D447C-B1AE-471A-9F9F-5AE2E06A9CFD}">
      <dgm:prSet/>
      <dgm:spPr/>
      <dgm:t>
        <a:bodyPr/>
        <a:lstStyle/>
        <a:p>
          <a:pPr algn="ctr"/>
          <a:endParaRPr lang="es-CL" sz="1400" b="1"/>
        </a:p>
      </dgm:t>
    </dgm:pt>
    <dgm:pt modelId="{3B5BD4C5-FD5A-4DF4-AA60-1053D37B2E3E}">
      <dgm:prSet phldrT="[Texto]" custT="1"/>
      <dgm:spPr>
        <a:noFill/>
      </dgm:spPr>
      <dgm:t>
        <a:bodyPr anchor="ctr"/>
        <a:lstStyle/>
        <a:p>
          <a:pPr algn="ctr"/>
          <a:r>
            <a:rPr lang="es-CL" sz="1400" b="1" dirty="0" smtClean="0"/>
            <a:t>enseñar a otros</a:t>
          </a:r>
          <a:endParaRPr lang="es-CL" sz="1400" b="1" dirty="0"/>
        </a:p>
      </dgm:t>
    </dgm:pt>
    <dgm:pt modelId="{D6DD5866-BC5A-4534-BE1E-8C03AE7D5C51}" type="parTrans" cxnId="{80EDB61D-5FE9-4B47-B8D1-20BD81FEF9B2}">
      <dgm:prSet/>
      <dgm:spPr/>
      <dgm:t>
        <a:bodyPr/>
        <a:lstStyle/>
        <a:p>
          <a:pPr algn="ctr"/>
          <a:endParaRPr lang="es-CL" sz="1400" b="1"/>
        </a:p>
      </dgm:t>
    </dgm:pt>
    <dgm:pt modelId="{2E28F08C-F684-43B6-AF64-C4A3D2F0388D}" type="sibTrans" cxnId="{80EDB61D-5FE9-4B47-B8D1-20BD81FEF9B2}">
      <dgm:prSet/>
      <dgm:spPr/>
      <dgm:t>
        <a:bodyPr/>
        <a:lstStyle/>
        <a:p>
          <a:pPr algn="ctr"/>
          <a:endParaRPr lang="es-CL" sz="1400" b="1"/>
        </a:p>
      </dgm:t>
    </dgm:pt>
    <dgm:pt modelId="{358B57DD-26C9-43B4-B182-047E688AF5D9}">
      <dgm:prSet phldrT="[Texto]" custT="1"/>
      <dgm:spPr>
        <a:noFill/>
      </dgm:spPr>
      <dgm:t>
        <a:bodyPr anchor="ctr"/>
        <a:lstStyle/>
        <a:p>
          <a:pPr algn="ctr"/>
          <a:r>
            <a:rPr lang="es-CL" sz="1400" b="1" dirty="0" smtClean="0"/>
            <a:t>lectura personal</a:t>
          </a:r>
          <a:endParaRPr lang="es-CL" sz="1400" b="1" dirty="0"/>
        </a:p>
      </dgm:t>
    </dgm:pt>
    <dgm:pt modelId="{EB2D1950-8C5D-4296-A734-95ADB7417556}" type="parTrans" cxnId="{5053224B-8F3E-4797-B8F8-9B4907F87259}">
      <dgm:prSet/>
      <dgm:spPr/>
      <dgm:t>
        <a:bodyPr/>
        <a:lstStyle/>
        <a:p>
          <a:pPr algn="ctr"/>
          <a:endParaRPr lang="es-CL" sz="1400" b="1"/>
        </a:p>
      </dgm:t>
    </dgm:pt>
    <dgm:pt modelId="{A312E736-0240-4078-BF92-6CD236AAD984}" type="sibTrans" cxnId="{5053224B-8F3E-4797-B8F8-9B4907F87259}">
      <dgm:prSet/>
      <dgm:spPr/>
      <dgm:t>
        <a:bodyPr/>
        <a:lstStyle/>
        <a:p>
          <a:pPr algn="ctr"/>
          <a:endParaRPr lang="es-CL" sz="1400" b="1"/>
        </a:p>
      </dgm:t>
    </dgm:pt>
    <dgm:pt modelId="{CBFFE812-4512-481C-8F32-A3AC128C5B71}">
      <dgm:prSet phldrT="[Texto]" custT="1"/>
      <dgm:spPr>
        <a:noFill/>
        <a:ln>
          <a:solidFill>
            <a:schemeClr val="bg1"/>
          </a:solidFill>
        </a:ln>
      </dgm:spPr>
      <dgm:t>
        <a:bodyPr anchor="ctr"/>
        <a:lstStyle/>
        <a:p>
          <a:pPr algn="ctr"/>
          <a:r>
            <a:rPr lang="es-CL" sz="1400" b="1" dirty="0" smtClean="0"/>
            <a:t>material audiovisual</a:t>
          </a:r>
          <a:endParaRPr lang="es-CL" sz="1400" b="1" dirty="0"/>
        </a:p>
      </dgm:t>
    </dgm:pt>
    <dgm:pt modelId="{EEE97DCB-DB1D-419D-A963-0B2E01F9A48C}" type="parTrans" cxnId="{BDBD5B29-D6A4-414A-83DF-76CCCC59011C}">
      <dgm:prSet/>
      <dgm:spPr/>
      <dgm:t>
        <a:bodyPr/>
        <a:lstStyle/>
        <a:p>
          <a:pPr algn="ctr"/>
          <a:endParaRPr lang="es-CL" sz="1400" b="1"/>
        </a:p>
      </dgm:t>
    </dgm:pt>
    <dgm:pt modelId="{DE3B4880-31B7-4D95-A0FB-726BC062F85C}" type="sibTrans" cxnId="{BDBD5B29-D6A4-414A-83DF-76CCCC59011C}">
      <dgm:prSet/>
      <dgm:spPr/>
      <dgm:t>
        <a:bodyPr/>
        <a:lstStyle/>
        <a:p>
          <a:pPr algn="ctr"/>
          <a:endParaRPr lang="es-CL" sz="1400" b="1"/>
        </a:p>
      </dgm:t>
    </dgm:pt>
    <dgm:pt modelId="{C1618753-32A8-4E9D-941F-7ADE0D2312FD}">
      <dgm:prSet phldrT="[Texto]" custT="1"/>
      <dgm:spPr>
        <a:noFill/>
      </dgm:spPr>
      <dgm:t>
        <a:bodyPr anchor="ctr"/>
        <a:lstStyle/>
        <a:p>
          <a:pPr algn="ctr"/>
          <a:r>
            <a:rPr lang="es-CL" sz="1400" b="1" dirty="0" smtClean="0"/>
            <a:t>demostraciones</a:t>
          </a:r>
          <a:endParaRPr lang="es-CL" sz="1400" b="1" dirty="0"/>
        </a:p>
      </dgm:t>
    </dgm:pt>
    <dgm:pt modelId="{2B4424E5-80D2-40CC-A12A-41F7A14F6C98}" type="parTrans" cxnId="{F93B88AA-D766-43F7-A3BF-F428D706E6B9}">
      <dgm:prSet/>
      <dgm:spPr/>
      <dgm:t>
        <a:bodyPr/>
        <a:lstStyle/>
        <a:p>
          <a:pPr algn="ctr"/>
          <a:endParaRPr lang="es-CL" sz="1400" b="1"/>
        </a:p>
      </dgm:t>
    </dgm:pt>
    <dgm:pt modelId="{F65C3D69-896C-423D-9675-28D14139A13A}" type="sibTrans" cxnId="{F93B88AA-D766-43F7-A3BF-F428D706E6B9}">
      <dgm:prSet/>
      <dgm:spPr/>
      <dgm:t>
        <a:bodyPr/>
        <a:lstStyle/>
        <a:p>
          <a:pPr algn="ctr"/>
          <a:endParaRPr lang="es-CL" sz="1400" b="1"/>
        </a:p>
      </dgm:t>
    </dgm:pt>
    <dgm:pt modelId="{6DB8173E-2E13-4540-92AF-95F3E320AD50}">
      <dgm:prSet phldrT="[Texto]" custT="1"/>
      <dgm:spPr>
        <a:noFill/>
      </dgm:spPr>
      <dgm:t>
        <a:bodyPr anchor="ctr"/>
        <a:lstStyle/>
        <a:p>
          <a:pPr algn="ctr"/>
          <a:r>
            <a:rPr lang="es-CL" sz="1400" b="1" dirty="0" smtClean="0"/>
            <a:t>paso práctico</a:t>
          </a:r>
          <a:endParaRPr lang="es-CL" sz="1400" b="1" dirty="0"/>
        </a:p>
      </dgm:t>
    </dgm:pt>
    <dgm:pt modelId="{68068DD0-16D6-45BB-9931-9DA697CC38A9}" type="parTrans" cxnId="{7F3DC831-96B7-4754-9657-65776D855DFB}">
      <dgm:prSet/>
      <dgm:spPr/>
      <dgm:t>
        <a:bodyPr/>
        <a:lstStyle/>
        <a:p>
          <a:pPr algn="ctr"/>
          <a:endParaRPr lang="es-CL" sz="1400" b="1"/>
        </a:p>
      </dgm:t>
    </dgm:pt>
    <dgm:pt modelId="{1CAFB04E-1DF1-4EDC-A18F-93481BD53026}" type="sibTrans" cxnId="{7F3DC831-96B7-4754-9657-65776D855DFB}">
      <dgm:prSet/>
      <dgm:spPr/>
      <dgm:t>
        <a:bodyPr/>
        <a:lstStyle/>
        <a:p>
          <a:pPr algn="ctr"/>
          <a:endParaRPr lang="es-CL" sz="1400" b="1"/>
        </a:p>
      </dgm:t>
    </dgm:pt>
    <dgm:pt modelId="{F157B075-7EAE-42B5-A258-E4F70077F2B8}" type="pres">
      <dgm:prSet presAssocID="{F44CA980-E52C-475F-A233-6A44D79F2C08}" presName="Name0" presStyleCnt="0">
        <dgm:presLayoutVars>
          <dgm:dir/>
          <dgm:animLvl val="lvl"/>
          <dgm:resizeHandles val="exact"/>
        </dgm:presLayoutVars>
      </dgm:prSet>
      <dgm:spPr/>
    </dgm:pt>
    <dgm:pt modelId="{D0A49650-5236-4E36-8361-7D5EA69C87BB}" type="pres">
      <dgm:prSet presAssocID="{E23DE8AC-C27B-4D2E-8364-60645FC639E7}" presName="Name8" presStyleCnt="0"/>
      <dgm:spPr/>
    </dgm:pt>
    <dgm:pt modelId="{30C3617B-721C-4B32-AECE-A43854B2385D}" type="pres">
      <dgm:prSet presAssocID="{E23DE8AC-C27B-4D2E-8364-60645FC639E7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ADA1714-7359-49E1-B38E-3ACCBAED0323}" type="pres">
      <dgm:prSet presAssocID="{E23DE8AC-C27B-4D2E-8364-60645FC639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F9305D-13A3-48C4-820F-B80E136A5517}" type="pres">
      <dgm:prSet presAssocID="{358B57DD-26C9-43B4-B182-047E688AF5D9}" presName="Name8" presStyleCnt="0"/>
      <dgm:spPr/>
    </dgm:pt>
    <dgm:pt modelId="{9FDCAA73-B609-4405-8040-763CA49AB3D7}" type="pres">
      <dgm:prSet presAssocID="{358B57DD-26C9-43B4-B182-047E688AF5D9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0D1151C-F629-436E-BBE3-206A1333235A}" type="pres">
      <dgm:prSet presAssocID="{358B57DD-26C9-43B4-B182-047E688AF5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4EE9CF7-5D6A-4A5F-AE2B-0A8939FA3BFE}" type="pres">
      <dgm:prSet presAssocID="{CBFFE812-4512-481C-8F32-A3AC128C5B71}" presName="Name8" presStyleCnt="0"/>
      <dgm:spPr/>
    </dgm:pt>
    <dgm:pt modelId="{158A02F9-FAFB-4E0A-9413-2CA3A7EC61D6}" type="pres">
      <dgm:prSet presAssocID="{CBFFE812-4512-481C-8F32-A3AC128C5B71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AA2F65-2805-4DCD-8D01-4A4F19C9CC7E}" type="pres">
      <dgm:prSet presAssocID="{CBFFE812-4512-481C-8F32-A3AC128C5B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1C3560-E661-4246-B9B3-36DC577F77C4}" type="pres">
      <dgm:prSet presAssocID="{C1618753-32A8-4E9D-941F-7ADE0D2312FD}" presName="Name8" presStyleCnt="0"/>
      <dgm:spPr/>
    </dgm:pt>
    <dgm:pt modelId="{A804FC60-27EA-4B8D-AD84-47DBED5B8050}" type="pres">
      <dgm:prSet presAssocID="{C1618753-32A8-4E9D-941F-7ADE0D2312FD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05A408-A7D1-40C4-949D-4160718E4031}" type="pres">
      <dgm:prSet presAssocID="{C1618753-32A8-4E9D-941F-7ADE0D2312F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31475D-C69A-4C2A-B8C0-561C79614E39}" type="pres">
      <dgm:prSet presAssocID="{F13514E7-8D1C-49CC-89AF-70BC4EB4FF6E}" presName="Name8" presStyleCnt="0"/>
      <dgm:spPr/>
    </dgm:pt>
    <dgm:pt modelId="{DF32C7B4-135F-475D-83EE-26430452AAAC}" type="pres">
      <dgm:prSet presAssocID="{F13514E7-8D1C-49CC-89AF-70BC4EB4FF6E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D2E4A7F-48EA-425A-823F-D608D757AB56}" type="pres">
      <dgm:prSet presAssocID="{F13514E7-8D1C-49CC-89AF-70BC4EB4FF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6A5C01-CA09-43D1-8781-A0DB95C6060A}" type="pres">
      <dgm:prSet presAssocID="{6DB8173E-2E13-4540-92AF-95F3E320AD50}" presName="Name8" presStyleCnt="0"/>
      <dgm:spPr/>
    </dgm:pt>
    <dgm:pt modelId="{03D72AD0-E17C-40D4-8E85-488470A73234}" type="pres">
      <dgm:prSet presAssocID="{6DB8173E-2E13-4540-92AF-95F3E320AD50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AE3C23F-F260-4132-900A-A329DE26ED14}" type="pres">
      <dgm:prSet presAssocID="{6DB8173E-2E13-4540-92AF-95F3E320AD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FAA56A-29A2-4CCA-ADB0-8F526121CCE4}" type="pres">
      <dgm:prSet presAssocID="{3B5BD4C5-FD5A-4DF4-AA60-1053D37B2E3E}" presName="Name8" presStyleCnt="0"/>
      <dgm:spPr/>
    </dgm:pt>
    <dgm:pt modelId="{0167E13F-2B74-4F3A-8B40-DDBA7DB11E04}" type="pres">
      <dgm:prSet presAssocID="{3B5BD4C5-FD5A-4DF4-AA60-1053D37B2E3E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012E57-9B2C-421C-92E8-2A7CA55F65A4}" type="pres">
      <dgm:prSet presAssocID="{3B5BD4C5-FD5A-4DF4-AA60-1053D37B2E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48C6371-6E26-A542-A513-3EDB01179301}" type="presOf" srcId="{E23DE8AC-C27B-4D2E-8364-60645FC639E7}" destId="{3ADA1714-7359-49E1-B38E-3ACCBAED0323}" srcOrd="1" destOrd="0" presId="urn:microsoft.com/office/officeart/2005/8/layout/pyramid1"/>
    <dgm:cxn modelId="{E4C02DAC-FBBE-6A4A-9C78-D06363F94E08}" type="presOf" srcId="{E23DE8AC-C27B-4D2E-8364-60645FC639E7}" destId="{30C3617B-721C-4B32-AECE-A43854B2385D}" srcOrd="0" destOrd="0" presId="urn:microsoft.com/office/officeart/2005/8/layout/pyramid1"/>
    <dgm:cxn modelId="{AA8552CE-C195-0E40-BC1C-9756BD034F04}" type="presOf" srcId="{C1618753-32A8-4E9D-941F-7ADE0D2312FD}" destId="{AC05A408-A7D1-40C4-949D-4160718E4031}" srcOrd="1" destOrd="0" presId="urn:microsoft.com/office/officeart/2005/8/layout/pyramid1"/>
    <dgm:cxn modelId="{BDBD5B29-D6A4-414A-83DF-76CCCC59011C}" srcId="{F44CA980-E52C-475F-A233-6A44D79F2C08}" destId="{CBFFE812-4512-481C-8F32-A3AC128C5B71}" srcOrd="2" destOrd="0" parTransId="{EEE97DCB-DB1D-419D-A963-0B2E01F9A48C}" sibTransId="{DE3B4880-31B7-4D95-A0FB-726BC062F85C}"/>
    <dgm:cxn modelId="{33CC6382-1904-EA4D-B541-F3568B85F2BC}" type="presOf" srcId="{F13514E7-8D1C-49CC-89AF-70BC4EB4FF6E}" destId="{0D2E4A7F-48EA-425A-823F-D608D757AB56}" srcOrd="1" destOrd="0" presId="urn:microsoft.com/office/officeart/2005/8/layout/pyramid1"/>
    <dgm:cxn modelId="{D89D4130-D735-9042-9926-ACEDFAEE7583}" type="presOf" srcId="{6DB8173E-2E13-4540-92AF-95F3E320AD50}" destId="{1AE3C23F-F260-4132-900A-A329DE26ED14}" srcOrd="1" destOrd="0" presId="urn:microsoft.com/office/officeart/2005/8/layout/pyramid1"/>
    <dgm:cxn modelId="{7F3DC831-96B7-4754-9657-65776D855DFB}" srcId="{F44CA980-E52C-475F-A233-6A44D79F2C08}" destId="{6DB8173E-2E13-4540-92AF-95F3E320AD50}" srcOrd="5" destOrd="0" parTransId="{68068DD0-16D6-45BB-9931-9DA697CC38A9}" sibTransId="{1CAFB04E-1DF1-4EDC-A18F-93481BD53026}"/>
    <dgm:cxn modelId="{CEBD84D2-8817-E44E-93EB-3C1D019C0F2C}" type="presOf" srcId="{C1618753-32A8-4E9D-941F-7ADE0D2312FD}" destId="{A804FC60-27EA-4B8D-AD84-47DBED5B8050}" srcOrd="0" destOrd="0" presId="urn:microsoft.com/office/officeart/2005/8/layout/pyramid1"/>
    <dgm:cxn modelId="{80EDB61D-5FE9-4B47-B8D1-20BD81FEF9B2}" srcId="{F44CA980-E52C-475F-A233-6A44D79F2C08}" destId="{3B5BD4C5-FD5A-4DF4-AA60-1053D37B2E3E}" srcOrd="6" destOrd="0" parTransId="{D6DD5866-BC5A-4534-BE1E-8C03AE7D5C51}" sibTransId="{2E28F08C-F684-43B6-AF64-C4A3D2F0388D}"/>
    <dgm:cxn modelId="{E11178D9-38DC-BB4A-9113-8EBEA4F4E0C0}" type="presOf" srcId="{3B5BD4C5-FD5A-4DF4-AA60-1053D37B2E3E}" destId="{82012E57-9B2C-421C-92E8-2A7CA55F65A4}" srcOrd="1" destOrd="0" presId="urn:microsoft.com/office/officeart/2005/8/layout/pyramid1"/>
    <dgm:cxn modelId="{E1A75D9D-7C8D-6B46-8C6C-1D5290B1F7E4}" type="presOf" srcId="{358B57DD-26C9-43B4-B182-047E688AF5D9}" destId="{9FDCAA73-B609-4405-8040-763CA49AB3D7}" srcOrd="0" destOrd="0" presId="urn:microsoft.com/office/officeart/2005/8/layout/pyramid1"/>
    <dgm:cxn modelId="{DCCAECE6-2BE1-D349-BC1F-EAC5B8BF0765}" type="presOf" srcId="{3B5BD4C5-FD5A-4DF4-AA60-1053D37B2E3E}" destId="{0167E13F-2B74-4F3A-8B40-DDBA7DB11E04}" srcOrd="0" destOrd="0" presId="urn:microsoft.com/office/officeart/2005/8/layout/pyramid1"/>
    <dgm:cxn modelId="{701E25E8-342E-4759-ADB9-648664C5B79F}" srcId="{F44CA980-E52C-475F-A233-6A44D79F2C08}" destId="{E23DE8AC-C27B-4D2E-8364-60645FC639E7}" srcOrd="0" destOrd="0" parTransId="{F85270AD-F0B1-4D64-A37C-726DEC775466}" sibTransId="{5797956D-4F4B-4673-BBB6-119DCAB6EE9F}"/>
    <dgm:cxn modelId="{67519692-918C-1347-876D-4E252827F82F}" type="presOf" srcId="{358B57DD-26C9-43B4-B182-047E688AF5D9}" destId="{A0D1151C-F629-436E-BBE3-206A1333235A}" srcOrd="1" destOrd="0" presId="urn:microsoft.com/office/officeart/2005/8/layout/pyramid1"/>
    <dgm:cxn modelId="{5053224B-8F3E-4797-B8F8-9B4907F87259}" srcId="{F44CA980-E52C-475F-A233-6A44D79F2C08}" destId="{358B57DD-26C9-43B4-B182-047E688AF5D9}" srcOrd="1" destOrd="0" parTransId="{EB2D1950-8C5D-4296-A734-95ADB7417556}" sibTransId="{A312E736-0240-4078-BF92-6CD236AAD984}"/>
    <dgm:cxn modelId="{C582BFF4-0782-8F4A-8922-027622410321}" type="presOf" srcId="{CBFFE812-4512-481C-8F32-A3AC128C5B71}" destId="{158A02F9-FAFB-4E0A-9413-2CA3A7EC61D6}" srcOrd="0" destOrd="0" presId="urn:microsoft.com/office/officeart/2005/8/layout/pyramid1"/>
    <dgm:cxn modelId="{A6DBEA8D-DA4F-D64B-9759-17C0F7D25D6F}" type="presOf" srcId="{CBFFE812-4512-481C-8F32-A3AC128C5B71}" destId="{A6AA2F65-2805-4DCD-8D01-4A4F19C9CC7E}" srcOrd="1" destOrd="0" presId="urn:microsoft.com/office/officeart/2005/8/layout/pyramid1"/>
    <dgm:cxn modelId="{F93B88AA-D766-43F7-A3BF-F428D706E6B9}" srcId="{F44CA980-E52C-475F-A233-6A44D79F2C08}" destId="{C1618753-32A8-4E9D-941F-7ADE0D2312FD}" srcOrd="3" destOrd="0" parTransId="{2B4424E5-80D2-40CC-A12A-41F7A14F6C98}" sibTransId="{F65C3D69-896C-423D-9675-28D14139A13A}"/>
    <dgm:cxn modelId="{BA0F1139-BB28-4D4C-A999-09C00DAFCF9D}" type="presOf" srcId="{6DB8173E-2E13-4540-92AF-95F3E320AD50}" destId="{03D72AD0-E17C-40D4-8E85-488470A73234}" srcOrd="0" destOrd="0" presId="urn:microsoft.com/office/officeart/2005/8/layout/pyramid1"/>
    <dgm:cxn modelId="{AA5D447C-B1AE-471A-9F9F-5AE2E06A9CFD}" srcId="{F44CA980-E52C-475F-A233-6A44D79F2C08}" destId="{F13514E7-8D1C-49CC-89AF-70BC4EB4FF6E}" srcOrd="4" destOrd="0" parTransId="{D72F714D-0377-4527-BF0D-F45A16351B6B}" sibTransId="{4AC8C670-EBEA-4E8B-B3A9-DA8A191ABFD7}"/>
    <dgm:cxn modelId="{F49E7C7F-107E-7C43-B789-A30E359BC5FB}" type="presOf" srcId="{F13514E7-8D1C-49CC-89AF-70BC4EB4FF6E}" destId="{DF32C7B4-135F-475D-83EE-26430452AAAC}" srcOrd="0" destOrd="0" presId="urn:microsoft.com/office/officeart/2005/8/layout/pyramid1"/>
    <dgm:cxn modelId="{6379A090-7ECD-E84C-8491-765AAF517924}" type="presOf" srcId="{F44CA980-E52C-475F-A233-6A44D79F2C08}" destId="{F157B075-7EAE-42B5-A258-E4F70077F2B8}" srcOrd="0" destOrd="0" presId="urn:microsoft.com/office/officeart/2005/8/layout/pyramid1"/>
    <dgm:cxn modelId="{38FA7C9B-E116-5C42-8638-74441176A89C}" type="presParOf" srcId="{F157B075-7EAE-42B5-A258-E4F70077F2B8}" destId="{D0A49650-5236-4E36-8361-7D5EA69C87BB}" srcOrd="0" destOrd="0" presId="urn:microsoft.com/office/officeart/2005/8/layout/pyramid1"/>
    <dgm:cxn modelId="{F18ED923-76E6-C247-928F-0E5F9784C773}" type="presParOf" srcId="{D0A49650-5236-4E36-8361-7D5EA69C87BB}" destId="{30C3617B-721C-4B32-AECE-A43854B2385D}" srcOrd="0" destOrd="0" presId="urn:microsoft.com/office/officeart/2005/8/layout/pyramid1"/>
    <dgm:cxn modelId="{2613E69F-5107-5E46-8A12-F9B0BCDB0057}" type="presParOf" srcId="{D0A49650-5236-4E36-8361-7D5EA69C87BB}" destId="{3ADA1714-7359-49E1-B38E-3ACCBAED0323}" srcOrd="1" destOrd="0" presId="urn:microsoft.com/office/officeart/2005/8/layout/pyramid1"/>
    <dgm:cxn modelId="{905825A5-152E-8144-A8FA-FABE3D6DCB5B}" type="presParOf" srcId="{F157B075-7EAE-42B5-A258-E4F70077F2B8}" destId="{CAF9305D-13A3-48C4-820F-B80E136A5517}" srcOrd="1" destOrd="0" presId="urn:microsoft.com/office/officeart/2005/8/layout/pyramid1"/>
    <dgm:cxn modelId="{5F06DA98-B35D-AE46-A45B-DCBB8FEA830A}" type="presParOf" srcId="{CAF9305D-13A3-48C4-820F-B80E136A5517}" destId="{9FDCAA73-B609-4405-8040-763CA49AB3D7}" srcOrd="0" destOrd="0" presId="urn:microsoft.com/office/officeart/2005/8/layout/pyramid1"/>
    <dgm:cxn modelId="{6D14F72F-757F-2E43-B155-231FA362931D}" type="presParOf" srcId="{CAF9305D-13A3-48C4-820F-B80E136A5517}" destId="{A0D1151C-F629-436E-BBE3-206A1333235A}" srcOrd="1" destOrd="0" presId="urn:microsoft.com/office/officeart/2005/8/layout/pyramid1"/>
    <dgm:cxn modelId="{B929BDDE-3044-BE4F-A887-70C27D577E21}" type="presParOf" srcId="{F157B075-7EAE-42B5-A258-E4F70077F2B8}" destId="{54EE9CF7-5D6A-4A5F-AE2B-0A8939FA3BFE}" srcOrd="2" destOrd="0" presId="urn:microsoft.com/office/officeart/2005/8/layout/pyramid1"/>
    <dgm:cxn modelId="{6D9AE6E4-91D7-7048-BCC3-6F0F9D480A5E}" type="presParOf" srcId="{54EE9CF7-5D6A-4A5F-AE2B-0A8939FA3BFE}" destId="{158A02F9-FAFB-4E0A-9413-2CA3A7EC61D6}" srcOrd="0" destOrd="0" presId="urn:microsoft.com/office/officeart/2005/8/layout/pyramid1"/>
    <dgm:cxn modelId="{A3CF7ADE-ACEF-1546-A69D-EDE93DBABA98}" type="presParOf" srcId="{54EE9CF7-5D6A-4A5F-AE2B-0A8939FA3BFE}" destId="{A6AA2F65-2805-4DCD-8D01-4A4F19C9CC7E}" srcOrd="1" destOrd="0" presId="urn:microsoft.com/office/officeart/2005/8/layout/pyramid1"/>
    <dgm:cxn modelId="{AEFFFE81-17A9-2041-AFE9-20EEBE5BA02E}" type="presParOf" srcId="{F157B075-7EAE-42B5-A258-E4F70077F2B8}" destId="{7F1C3560-E661-4246-B9B3-36DC577F77C4}" srcOrd="3" destOrd="0" presId="urn:microsoft.com/office/officeart/2005/8/layout/pyramid1"/>
    <dgm:cxn modelId="{1755AD1E-EFD2-0549-9050-6216B02C789B}" type="presParOf" srcId="{7F1C3560-E661-4246-B9B3-36DC577F77C4}" destId="{A804FC60-27EA-4B8D-AD84-47DBED5B8050}" srcOrd="0" destOrd="0" presId="urn:microsoft.com/office/officeart/2005/8/layout/pyramid1"/>
    <dgm:cxn modelId="{D6D2D3F2-DFE0-9543-B0C0-FDF979FC9681}" type="presParOf" srcId="{7F1C3560-E661-4246-B9B3-36DC577F77C4}" destId="{AC05A408-A7D1-40C4-949D-4160718E4031}" srcOrd="1" destOrd="0" presId="urn:microsoft.com/office/officeart/2005/8/layout/pyramid1"/>
    <dgm:cxn modelId="{01F2180D-5958-7248-A844-7549CEAE80CB}" type="presParOf" srcId="{F157B075-7EAE-42B5-A258-E4F70077F2B8}" destId="{EC31475D-C69A-4C2A-B8C0-561C79614E39}" srcOrd="4" destOrd="0" presId="urn:microsoft.com/office/officeart/2005/8/layout/pyramid1"/>
    <dgm:cxn modelId="{713F8911-6F91-F148-A8EC-B21264DAFBC0}" type="presParOf" srcId="{EC31475D-C69A-4C2A-B8C0-561C79614E39}" destId="{DF32C7B4-135F-475D-83EE-26430452AAAC}" srcOrd="0" destOrd="0" presId="urn:microsoft.com/office/officeart/2005/8/layout/pyramid1"/>
    <dgm:cxn modelId="{05646B5C-06C2-8945-A0A2-48A4EA29CFEB}" type="presParOf" srcId="{EC31475D-C69A-4C2A-B8C0-561C79614E39}" destId="{0D2E4A7F-48EA-425A-823F-D608D757AB56}" srcOrd="1" destOrd="0" presId="urn:microsoft.com/office/officeart/2005/8/layout/pyramid1"/>
    <dgm:cxn modelId="{1916A157-5122-8D4C-AA15-D89DAFECBE60}" type="presParOf" srcId="{F157B075-7EAE-42B5-A258-E4F70077F2B8}" destId="{2C6A5C01-CA09-43D1-8781-A0DB95C6060A}" srcOrd="5" destOrd="0" presId="urn:microsoft.com/office/officeart/2005/8/layout/pyramid1"/>
    <dgm:cxn modelId="{8C7A39A3-F6CC-9146-A397-1C1D6CADB78D}" type="presParOf" srcId="{2C6A5C01-CA09-43D1-8781-A0DB95C6060A}" destId="{03D72AD0-E17C-40D4-8E85-488470A73234}" srcOrd="0" destOrd="0" presId="urn:microsoft.com/office/officeart/2005/8/layout/pyramid1"/>
    <dgm:cxn modelId="{A67AE46D-CD85-164E-92F4-32A942D31EBD}" type="presParOf" srcId="{2C6A5C01-CA09-43D1-8781-A0DB95C6060A}" destId="{1AE3C23F-F260-4132-900A-A329DE26ED14}" srcOrd="1" destOrd="0" presId="urn:microsoft.com/office/officeart/2005/8/layout/pyramid1"/>
    <dgm:cxn modelId="{C4F61DCE-4748-D741-8CDE-D6A10FFB5CDC}" type="presParOf" srcId="{F157B075-7EAE-42B5-A258-E4F70077F2B8}" destId="{C3FAA56A-29A2-4CCA-ADB0-8F526121CCE4}" srcOrd="6" destOrd="0" presId="urn:microsoft.com/office/officeart/2005/8/layout/pyramid1"/>
    <dgm:cxn modelId="{043EF811-46BD-7D4B-8509-DF1B962BA26B}" type="presParOf" srcId="{C3FAA56A-29A2-4CCA-ADB0-8F526121CCE4}" destId="{0167E13F-2B74-4F3A-8B40-DDBA7DB11E04}" srcOrd="0" destOrd="0" presId="urn:microsoft.com/office/officeart/2005/8/layout/pyramid1"/>
    <dgm:cxn modelId="{6148E5E6-903E-8A45-B121-274743B7B513}" type="presParOf" srcId="{C3FAA56A-29A2-4CCA-ADB0-8F526121CCE4}" destId="{82012E57-9B2C-421C-92E8-2A7CA55F65A4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733E7-830A-4EDB-B9BB-C555DEA7A7E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3D27209-2A0B-485B-A8E6-31B090A6BFE5}">
      <dgm:prSet phldrT="[Texto]"/>
      <dgm:spPr>
        <a:ln>
          <a:noFill/>
        </a:ln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Evaluación</a:t>
          </a:r>
        </a:p>
      </dgm:t>
    </dgm:pt>
    <dgm:pt modelId="{F1EE362F-F810-4DEE-8832-45C347E702A2}" type="parTrans" cxnId="{49C7E4BF-34D0-452A-8187-BEC864D5A54C}">
      <dgm:prSet/>
      <dgm:spPr/>
      <dgm:t>
        <a:bodyPr/>
        <a:lstStyle/>
        <a:p>
          <a:endParaRPr lang="es-CL"/>
        </a:p>
      </dgm:t>
    </dgm:pt>
    <dgm:pt modelId="{D1BDECD8-ACD9-4DE0-AEA5-ED342271B1DD}" type="sibTrans" cxnId="{49C7E4BF-34D0-452A-8187-BEC864D5A54C}">
      <dgm:prSet/>
      <dgm:spPr/>
      <dgm:t>
        <a:bodyPr/>
        <a:lstStyle/>
        <a:p>
          <a:endParaRPr lang="es-CL"/>
        </a:p>
      </dgm:t>
    </dgm:pt>
    <dgm:pt modelId="{D07A25C1-D6BA-4B26-94F9-FAD903274541}">
      <dgm:prSet phldrT="[Texto]"/>
      <dgm:spPr/>
      <dgm:t>
        <a:bodyPr/>
        <a:lstStyle/>
        <a:p>
          <a:r>
            <a:rPr lang="es-CL" dirty="0" smtClean="0">
              <a:solidFill>
                <a:srgbClr val="FFFFFF"/>
              </a:solidFill>
            </a:rPr>
            <a:t>Síntesis</a:t>
          </a:r>
          <a:endParaRPr lang="es-CL" dirty="0">
            <a:solidFill>
              <a:srgbClr val="FFFFFF"/>
            </a:solidFill>
          </a:endParaRPr>
        </a:p>
      </dgm:t>
    </dgm:pt>
    <dgm:pt modelId="{4BDCC685-CEC5-48C8-9B97-388037690193}" type="parTrans" cxnId="{62B42639-4947-4A18-8874-09440BE4D84E}">
      <dgm:prSet/>
      <dgm:spPr/>
      <dgm:t>
        <a:bodyPr/>
        <a:lstStyle/>
        <a:p>
          <a:endParaRPr lang="es-CL"/>
        </a:p>
      </dgm:t>
    </dgm:pt>
    <dgm:pt modelId="{BF4373A6-B454-49D2-8275-78761297A4A8}" type="sibTrans" cxnId="{62B42639-4947-4A18-8874-09440BE4D84E}">
      <dgm:prSet/>
      <dgm:spPr/>
      <dgm:t>
        <a:bodyPr/>
        <a:lstStyle/>
        <a:p>
          <a:endParaRPr lang="es-CL"/>
        </a:p>
      </dgm:t>
    </dgm:pt>
    <dgm:pt modelId="{6F9C8947-D852-4C3F-AB2D-299818E743AE}">
      <dgm:prSet phldrT="[Texto]"/>
      <dgm:spPr/>
      <dgm:t>
        <a:bodyPr/>
        <a:lstStyle/>
        <a:p>
          <a:r>
            <a:rPr lang="es-CL" dirty="0" smtClean="0">
              <a:solidFill>
                <a:srgbClr val="FFFFFF"/>
              </a:solidFill>
            </a:rPr>
            <a:t>Conocimiento (memoria)</a:t>
          </a:r>
          <a:endParaRPr lang="es-CL" dirty="0">
            <a:solidFill>
              <a:srgbClr val="FFFFFF"/>
            </a:solidFill>
          </a:endParaRPr>
        </a:p>
      </dgm:t>
    </dgm:pt>
    <dgm:pt modelId="{2BC5222B-563A-4A4E-8C2C-FAD702E78291}" type="parTrans" cxnId="{EF4E08D9-2635-4290-96A0-A2800306321E}">
      <dgm:prSet/>
      <dgm:spPr/>
      <dgm:t>
        <a:bodyPr/>
        <a:lstStyle/>
        <a:p>
          <a:endParaRPr lang="es-CL"/>
        </a:p>
      </dgm:t>
    </dgm:pt>
    <dgm:pt modelId="{5C5E07B4-63F3-4EB2-987C-364449FE6652}" type="sibTrans" cxnId="{EF4E08D9-2635-4290-96A0-A2800306321E}">
      <dgm:prSet/>
      <dgm:spPr/>
      <dgm:t>
        <a:bodyPr/>
        <a:lstStyle/>
        <a:p>
          <a:endParaRPr lang="es-CL"/>
        </a:p>
      </dgm:t>
    </dgm:pt>
    <dgm:pt modelId="{067F3D35-9334-487C-8F45-A6E1F2A8D1DE}">
      <dgm:prSet phldrT="[Texto]"/>
      <dgm:spPr/>
      <dgm:t>
        <a:bodyPr/>
        <a:lstStyle/>
        <a:p>
          <a:r>
            <a:rPr lang="es-CL" dirty="0" smtClean="0">
              <a:solidFill>
                <a:srgbClr val="FFFFFF"/>
              </a:solidFill>
            </a:rPr>
            <a:t>Análisis</a:t>
          </a:r>
          <a:endParaRPr lang="es-CL" dirty="0">
            <a:solidFill>
              <a:srgbClr val="FFFFFF"/>
            </a:solidFill>
          </a:endParaRPr>
        </a:p>
      </dgm:t>
    </dgm:pt>
    <dgm:pt modelId="{415D9282-6C17-4ED5-8D63-EB1E6E0E6A15}" type="parTrans" cxnId="{A5966D14-4AFD-4B44-9390-FFEFD30DCDB2}">
      <dgm:prSet/>
      <dgm:spPr/>
      <dgm:t>
        <a:bodyPr/>
        <a:lstStyle/>
        <a:p>
          <a:endParaRPr lang="es-CL"/>
        </a:p>
      </dgm:t>
    </dgm:pt>
    <dgm:pt modelId="{2E27D85F-90C1-4DE1-9A61-51EA68825BF6}" type="sibTrans" cxnId="{A5966D14-4AFD-4B44-9390-FFEFD30DCDB2}">
      <dgm:prSet/>
      <dgm:spPr/>
      <dgm:t>
        <a:bodyPr/>
        <a:lstStyle/>
        <a:p>
          <a:endParaRPr lang="es-CL"/>
        </a:p>
      </dgm:t>
    </dgm:pt>
    <dgm:pt modelId="{8FC665B7-6F64-41D9-AE22-A57510591F78}">
      <dgm:prSet phldrT="[Texto]"/>
      <dgm:spPr/>
      <dgm:t>
        <a:bodyPr/>
        <a:lstStyle/>
        <a:p>
          <a:r>
            <a:rPr lang="es-CL" dirty="0" smtClean="0">
              <a:solidFill>
                <a:srgbClr val="FFFFFF"/>
              </a:solidFill>
            </a:rPr>
            <a:t>Aplicación</a:t>
          </a:r>
          <a:endParaRPr lang="es-CL" dirty="0">
            <a:solidFill>
              <a:srgbClr val="FFFFFF"/>
            </a:solidFill>
          </a:endParaRPr>
        </a:p>
      </dgm:t>
    </dgm:pt>
    <dgm:pt modelId="{093B6046-29CE-4316-BE30-DAC7FF510255}" type="parTrans" cxnId="{6B6A0EE3-D712-4532-8405-8FCF4890D7A3}">
      <dgm:prSet/>
      <dgm:spPr/>
      <dgm:t>
        <a:bodyPr/>
        <a:lstStyle/>
        <a:p>
          <a:endParaRPr lang="es-CL"/>
        </a:p>
      </dgm:t>
    </dgm:pt>
    <dgm:pt modelId="{AE9A6521-C865-4350-8D01-FB77EC32D30E}" type="sibTrans" cxnId="{6B6A0EE3-D712-4532-8405-8FCF4890D7A3}">
      <dgm:prSet/>
      <dgm:spPr/>
      <dgm:t>
        <a:bodyPr/>
        <a:lstStyle/>
        <a:p>
          <a:endParaRPr lang="es-CL"/>
        </a:p>
      </dgm:t>
    </dgm:pt>
    <dgm:pt modelId="{DFB8BCAB-CDF2-47CD-A201-08E9A49A2B8E}">
      <dgm:prSet phldrT="[Texto]"/>
      <dgm:spPr/>
      <dgm:t>
        <a:bodyPr/>
        <a:lstStyle/>
        <a:p>
          <a:r>
            <a:rPr lang="es-CL" dirty="0" smtClean="0">
              <a:solidFill>
                <a:srgbClr val="FFFFFF"/>
              </a:solidFill>
            </a:rPr>
            <a:t>Comprensión</a:t>
          </a:r>
          <a:endParaRPr lang="es-CL" dirty="0">
            <a:solidFill>
              <a:srgbClr val="FFFFFF"/>
            </a:solidFill>
          </a:endParaRPr>
        </a:p>
      </dgm:t>
    </dgm:pt>
    <dgm:pt modelId="{2842E6F3-79DE-4A7A-931F-DD3951F99F2F}" type="parTrans" cxnId="{BE5E87AF-2551-487B-9DF2-79E078711F8D}">
      <dgm:prSet/>
      <dgm:spPr/>
      <dgm:t>
        <a:bodyPr/>
        <a:lstStyle/>
        <a:p>
          <a:endParaRPr lang="es-CL"/>
        </a:p>
      </dgm:t>
    </dgm:pt>
    <dgm:pt modelId="{F59B2D81-7C4B-45AE-AD85-70E73523CFFE}" type="sibTrans" cxnId="{BE5E87AF-2551-487B-9DF2-79E078711F8D}">
      <dgm:prSet/>
      <dgm:spPr/>
      <dgm:t>
        <a:bodyPr/>
        <a:lstStyle/>
        <a:p>
          <a:endParaRPr lang="es-CL"/>
        </a:p>
      </dgm:t>
    </dgm:pt>
    <dgm:pt modelId="{D9D17C1D-4CF8-43C1-A084-584B0BA3E333}" type="pres">
      <dgm:prSet presAssocID="{13B733E7-830A-4EDB-B9BB-C555DEA7A7E4}" presName="Name0" presStyleCnt="0">
        <dgm:presLayoutVars>
          <dgm:dir/>
          <dgm:animLvl val="lvl"/>
          <dgm:resizeHandles val="exact"/>
        </dgm:presLayoutVars>
      </dgm:prSet>
      <dgm:spPr/>
    </dgm:pt>
    <dgm:pt modelId="{BC49CB6A-D2C7-4399-AB56-352FB2399153}" type="pres">
      <dgm:prSet presAssocID="{23D27209-2A0B-485B-A8E6-31B090A6BFE5}" presName="Name8" presStyleCnt="0"/>
      <dgm:spPr/>
    </dgm:pt>
    <dgm:pt modelId="{4117012D-4A85-4BCF-92F6-754368FA864C}" type="pres">
      <dgm:prSet presAssocID="{23D27209-2A0B-485B-A8E6-31B090A6BFE5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198A0B-2039-4E33-A8BF-EA5044B230E4}" type="pres">
      <dgm:prSet presAssocID="{23D27209-2A0B-485B-A8E6-31B090A6BF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E02B37-8EC6-4558-A32D-8E82F26027C9}" type="pres">
      <dgm:prSet presAssocID="{D07A25C1-D6BA-4B26-94F9-FAD903274541}" presName="Name8" presStyleCnt="0"/>
      <dgm:spPr/>
    </dgm:pt>
    <dgm:pt modelId="{A51B977A-15C6-43FF-9456-429BB1B10FEA}" type="pres">
      <dgm:prSet presAssocID="{D07A25C1-D6BA-4B26-94F9-FAD903274541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07CCF5-7305-4AF8-855F-5B1DE2DF6682}" type="pres">
      <dgm:prSet presAssocID="{D07A25C1-D6BA-4B26-94F9-FAD9032745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2F6805-032F-40E8-AF5E-0C2A104A383A}" type="pres">
      <dgm:prSet presAssocID="{067F3D35-9334-487C-8F45-A6E1F2A8D1DE}" presName="Name8" presStyleCnt="0"/>
      <dgm:spPr/>
    </dgm:pt>
    <dgm:pt modelId="{22E187F4-C540-4B87-8E00-AAD2403D8337}" type="pres">
      <dgm:prSet presAssocID="{067F3D35-9334-487C-8F45-A6E1F2A8D1DE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6E91B1-DBCC-44F8-A37C-E8EC15A6F0E9}" type="pres">
      <dgm:prSet presAssocID="{067F3D35-9334-487C-8F45-A6E1F2A8D1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1198737-2080-4A95-BD82-C11766F57595}" type="pres">
      <dgm:prSet presAssocID="{8FC665B7-6F64-41D9-AE22-A57510591F78}" presName="Name8" presStyleCnt="0"/>
      <dgm:spPr/>
    </dgm:pt>
    <dgm:pt modelId="{EB152380-CA67-437D-A214-66091E0BFB37}" type="pres">
      <dgm:prSet presAssocID="{8FC665B7-6F64-41D9-AE22-A57510591F7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9F2936C-154E-4C52-AAEC-14F560F75499}" type="pres">
      <dgm:prSet presAssocID="{8FC665B7-6F64-41D9-AE22-A57510591F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19F20A-EED9-4A1C-B6B7-61FE95E6B0EB}" type="pres">
      <dgm:prSet presAssocID="{DFB8BCAB-CDF2-47CD-A201-08E9A49A2B8E}" presName="Name8" presStyleCnt="0"/>
      <dgm:spPr/>
    </dgm:pt>
    <dgm:pt modelId="{BB312416-C7A4-4CCA-A52B-16D4FA101DDB}" type="pres">
      <dgm:prSet presAssocID="{DFB8BCAB-CDF2-47CD-A201-08E9A49A2B8E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ACC7BE-BED8-457E-BF93-8DF82F3D284C}" type="pres">
      <dgm:prSet presAssocID="{DFB8BCAB-CDF2-47CD-A201-08E9A49A2B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75C6BC1-B7C0-46B4-81C3-8BC20BB1652D}" type="pres">
      <dgm:prSet presAssocID="{6F9C8947-D852-4C3F-AB2D-299818E743AE}" presName="Name8" presStyleCnt="0"/>
      <dgm:spPr/>
    </dgm:pt>
    <dgm:pt modelId="{6994E280-43B0-4D60-AF27-39481FF30338}" type="pres">
      <dgm:prSet presAssocID="{6F9C8947-D852-4C3F-AB2D-299818E743AE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C1CA84-C3EC-456A-84B3-9520CDD61EC8}" type="pres">
      <dgm:prSet presAssocID="{6F9C8947-D852-4C3F-AB2D-299818E743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A9BF2A1-BD7B-3741-9284-8BA7710D6511}" type="presOf" srcId="{067F3D35-9334-487C-8F45-A6E1F2A8D1DE}" destId="{22E187F4-C540-4B87-8E00-AAD2403D8337}" srcOrd="0" destOrd="0" presId="urn:microsoft.com/office/officeart/2005/8/layout/pyramid1"/>
    <dgm:cxn modelId="{6C101F05-C2A3-6940-9665-AA487D77D8E6}" type="presOf" srcId="{6F9C8947-D852-4C3F-AB2D-299818E743AE}" destId="{6994E280-43B0-4D60-AF27-39481FF30338}" srcOrd="0" destOrd="0" presId="urn:microsoft.com/office/officeart/2005/8/layout/pyramid1"/>
    <dgm:cxn modelId="{62B42639-4947-4A18-8874-09440BE4D84E}" srcId="{13B733E7-830A-4EDB-B9BB-C555DEA7A7E4}" destId="{D07A25C1-D6BA-4B26-94F9-FAD903274541}" srcOrd="1" destOrd="0" parTransId="{4BDCC685-CEC5-48C8-9B97-388037690193}" sibTransId="{BF4373A6-B454-49D2-8275-78761297A4A8}"/>
    <dgm:cxn modelId="{A1BF2685-A96A-6F4D-84BC-6D398DFB52AC}" type="presOf" srcId="{DFB8BCAB-CDF2-47CD-A201-08E9A49A2B8E}" destId="{18ACC7BE-BED8-457E-BF93-8DF82F3D284C}" srcOrd="1" destOrd="0" presId="urn:microsoft.com/office/officeart/2005/8/layout/pyramid1"/>
    <dgm:cxn modelId="{62A67261-09FB-914E-ABD2-D57F13D54FF4}" type="presOf" srcId="{D07A25C1-D6BA-4B26-94F9-FAD903274541}" destId="{A51B977A-15C6-43FF-9456-429BB1B10FEA}" srcOrd="0" destOrd="0" presId="urn:microsoft.com/office/officeart/2005/8/layout/pyramid1"/>
    <dgm:cxn modelId="{BE5E87AF-2551-487B-9DF2-79E078711F8D}" srcId="{13B733E7-830A-4EDB-B9BB-C555DEA7A7E4}" destId="{DFB8BCAB-CDF2-47CD-A201-08E9A49A2B8E}" srcOrd="4" destOrd="0" parTransId="{2842E6F3-79DE-4A7A-931F-DD3951F99F2F}" sibTransId="{F59B2D81-7C4B-45AE-AD85-70E73523CFFE}"/>
    <dgm:cxn modelId="{1161EEBE-F5B9-3A44-9F21-C235DE77AD18}" type="presOf" srcId="{6F9C8947-D852-4C3F-AB2D-299818E743AE}" destId="{2EC1CA84-C3EC-456A-84B3-9520CDD61EC8}" srcOrd="1" destOrd="0" presId="urn:microsoft.com/office/officeart/2005/8/layout/pyramid1"/>
    <dgm:cxn modelId="{CF03D845-301C-B543-AD03-D6B1CE54C8D5}" type="presOf" srcId="{23D27209-2A0B-485B-A8E6-31B090A6BFE5}" destId="{4117012D-4A85-4BCF-92F6-754368FA864C}" srcOrd="0" destOrd="0" presId="urn:microsoft.com/office/officeart/2005/8/layout/pyramid1"/>
    <dgm:cxn modelId="{492CFE1F-1B21-DC4F-BC51-91B3B13D8EB5}" type="presOf" srcId="{DFB8BCAB-CDF2-47CD-A201-08E9A49A2B8E}" destId="{BB312416-C7A4-4CCA-A52B-16D4FA101DDB}" srcOrd="0" destOrd="0" presId="urn:microsoft.com/office/officeart/2005/8/layout/pyramid1"/>
    <dgm:cxn modelId="{EB45EDF8-76AB-A54B-BF7D-B08C7D410DBE}" type="presOf" srcId="{067F3D35-9334-487C-8F45-A6E1F2A8D1DE}" destId="{E26E91B1-DBCC-44F8-A37C-E8EC15A6F0E9}" srcOrd="1" destOrd="0" presId="urn:microsoft.com/office/officeart/2005/8/layout/pyramid1"/>
    <dgm:cxn modelId="{EF4E08D9-2635-4290-96A0-A2800306321E}" srcId="{13B733E7-830A-4EDB-B9BB-C555DEA7A7E4}" destId="{6F9C8947-D852-4C3F-AB2D-299818E743AE}" srcOrd="5" destOrd="0" parTransId="{2BC5222B-563A-4A4E-8C2C-FAD702E78291}" sibTransId="{5C5E07B4-63F3-4EB2-987C-364449FE6652}"/>
    <dgm:cxn modelId="{09B9DDE1-2026-4345-A631-C5C280BEAEAC}" type="presOf" srcId="{8FC665B7-6F64-41D9-AE22-A57510591F78}" destId="{EB152380-CA67-437D-A214-66091E0BFB37}" srcOrd="0" destOrd="0" presId="urn:microsoft.com/office/officeart/2005/8/layout/pyramid1"/>
    <dgm:cxn modelId="{6B6A0EE3-D712-4532-8405-8FCF4890D7A3}" srcId="{13B733E7-830A-4EDB-B9BB-C555DEA7A7E4}" destId="{8FC665B7-6F64-41D9-AE22-A57510591F78}" srcOrd="3" destOrd="0" parTransId="{093B6046-29CE-4316-BE30-DAC7FF510255}" sibTransId="{AE9A6521-C865-4350-8D01-FB77EC32D30E}"/>
    <dgm:cxn modelId="{A5966D14-4AFD-4B44-9390-FFEFD30DCDB2}" srcId="{13B733E7-830A-4EDB-B9BB-C555DEA7A7E4}" destId="{067F3D35-9334-487C-8F45-A6E1F2A8D1DE}" srcOrd="2" destOrd="0" parTransId="{415D9282-6C17-4ED5-8D63-EB1E6E0E6A15}" sibTransId="{2E27D85F-90C1-4DE1-9A61-51EA68825BF6}"/>
    <dgm:cxn modelId="{3F63DFC4-4977-7042-B34B-BBECBA128B1E}" type="presOf" srcId="{8FC665B7-6F64-41D9-AE22-A57510591F78}" destId="{19F2936C-154E-4C52-AAEC-14F560F75499}" srcOrd="1" destOrd="0" presId="urn:microsoft.com/office/officeart/2005/8/layout/pyramid1"/>
    <dgm:cxn modelId="{AD06E580-1C2A-E24A-892D-821054D1F239}" type="presOf" srcId="{23D27209-2A0B-485B-A8E6-31B090A6BFE5}" destId="{7D198A0B-2039-4E33-A8BF-EA5044B230E4}" srcOrd="1" destOrd="0" presId="urn:microsoft.com/office/officeart/2005/8/layout/pyramid1"/>
    <dgm:cxn modelId="{49C7E4BF-34D0-452A-8187-BEC864D5A54C}" srcId="{13B733E7-830A-4EDB-B9BB-C555DEA7A7E4}" destId="{23D27209-2A0B-485B-A8E6-31B090A6BFE5}" srcOrd="0" destOrd="0" parTransId="{F1EE362F-F810-4DEE-8832-45C347E702A2}" sibTransId="{D1BDECD8-ACD9-4DE0-AEA5-ED342271B1DD}"/>
    <dgm:cxn modelId="{C74F839A-2827-9F4E-A534-ED0C0A48F66E}" type="presOf" srcId="{D07A25C1-D6BA-4B26-94F9-FAD903274541}" destId="{BD07CCF5-7305-4AF8-855F-5B1DE2DF6682}" srcOrd="1" destOrd="0" presId="urn:microsoft.com/office/officeart/2005/8/layout/pyramid1"/>
    <dgm:cxn modelId="{6ACC7401-9EDA-AA46-B8C0-7924E67C5807}" type="presOf" srcId="{13B733E7-830A-4EDB-B9BB-C555DEA7A7E4}" destId="{D9D17C1D-4CF8-43C1-A084-584B0BA3E333}" srcOrd="0" destOrd="0" presId="urn:microsoft.com/office/officeart/2005/8/layout/pyramid1"/>
    <dgm:cxn modelId="{3BFEF3BF-C722-0647-9749-6C10CFF80DD1}" type="presParOf" srcId="{D9D17C1D-4CF8-43C1-A084-584B0BA3E333}" destId="{BC49CB6A-D2C7-4399-AB56-352FB2399153}" srcOrd="0" destOrd="0" presId="urn:microsoft.com/office/officeart/2005/8/layout/pyramid1"/>
    <dgm:cxn modelId="{12BD701F-CD1D-D940-91BE-E95628D621F0}" type="presParOf" srcId="{BC49CB6A-D2C7-4399-AB56-352FB2399153}" destId="{4117012D-4A85-4BCF-92F6-754368FA864C}" srcOrd="0" destOrd="0" presId="urn:microsoft.com/office/officeart/2005/8/layout/pyramid1"/>
    <dgm:cxn modelId="{F26C3FDA-87EC-CA48-B964-CDA6A21470F9}" type="presParOf" srcId="{BC49CB6A-D2C7-4399-AB56-352FB2399153}" destId="{7D198A0B-2039-4E33-A8BF-EA5044B230E4}" srcOrd="1" destOrd="0" presId="urn:microsoft.com/office/officeart/2005/8/layout/pyramid1"/>
    <dgm:cxn modelId="{9720A231-3FD6-654D-959E-4823DEE89512}" type="presParOf" srcId="{D9D17C1D-4CF8-43C1-A084-584B0BA3E333}" destId="{18E02B37-8EC6-4558-A32D-8E82F26027C9}" srcOrd="1" destOrd="0" presId="urn:microsoft.com/office/officeart/2005/8/layout/pyramid1"/>
    <dgm:cxn modelId="{6F23E786-5F69-2547-B74F-985E02B0CC1F}" type="presParOf" srcId="{18E02B37-8EC6-4558-A32D-8E82F26027C9}" destId="{A51B977A-15C6-43FF-9456-429BB1B10FEA}" srcOrd="0" destOrd="0" presId="urn:microsoft.com/office/officeart/2005/8/layout/pyramid1"/>
    <dgm:cxn modelId="{4A7853C4-FC9A-394C-92B3-AC6E3D8F5E70}" type="presParOf" srcId="{18E02B37-8EC6-4558-A32D-8E82F26027C9}" destId="{BD07CCF5-7305-4AF8-855F-5B1DE2DF6682}" srcOrd="1" destOrd="0" presId="urn:microsoft.com/office/officeart/2005/8/layout/pyramid1"/>
    <dgm:cxn modelId="{C2DCBA12-3A11-3D4D-8B85-E9336FD193D9}" type="presParOf" srcId="{D9D17C1D-4CF8-43C1-A084-584B0BA3E333}" destId="{742F6805-032F-40E8-AF5E-0C2A104A383A}" srcOrd="2" destOrd="0" presId="urn:microsoft.com/office/officeart/2005/8/layout/pyramid1"/>
    <dgm:cxn modelId="{56FD3727-5370-5C47-80D0-51DFD905F837}" type="presParOf" srcId="{742F6805-032F-40E8-AF5E-0C2A104A383A}" destId="{22E187F4-C540-4B87-8E00-AAD2403D8337}" srcOrd="0" destOrd="0" presId="urn:microsoft.com/office/officeart/2005/8/layout/pyramid1"/>
    <dgm:cxn modelId="{1C5A99FF-E4F2-2A4E-BB1E-CB8E84C3DC82}" type="presParOf" srcId="{742F6805-032F-40E8-AF5E-0C2A104A383A}" destId="{E26E91B1-DBCC-44F8-A37C-E8EC15A6F0E9}" srcOrd="1" destOrd="0" presId="urn:microsoft.com/office/officeart/2005/8/layout/pyramid1"/>
    <dgm:cxn modelId="{62896AF7-31CE-1D44-B259-B3F3F75857E9}" type="presParOf" srcId="{D9D17C1D-4CF8-43C1-A084-584B0BA3E333}" destId="{01198737-2080-4A95-BD82-C11766F57595}" srcOrd="3" destOrd="0" presId="urn:microsoft.com/office/officeart/2005/8/layout/pyramid1"/>
    <dgm:cxn modelId="{38E1AE2F-1F57-2641-871E-55907FE20FD7}" type="presParOf" srcId="{01198737-2080-4A95-BD82-C11766F57595}" destId="{EB152380-CA67-437D-A214-66091E0BFB37}" srcOrd="0" destOrd="0" presId="urn:microsoft.com/office/officeart/2005/8/layout/pyramid1"/>
    <dgm:cxn modelId="{E169C5CD-411C-2B41-A40B-44145BEF7B31}" type="presParOf" srcId="{01198737-2080-4A95-BD82-C11766F57595}" destId="{19F2936C-154E-4C52-AAEC-14F560F75499}" srcOrd="1" destOrd="0" presId="urn:microsoft.com/office/officeart/2005/8/layout/pyramid1"/>
    <dgm:cxn modelId="{DA221E11-4055-C64D-B6FF-3AB37AF8817C}" type="presParOf" srcId="{D9D17C1D-4CF8-43C1-A084-584B0BA3E333}" destId="{B519F20A-EED9-4A1C-B6B7-61FE95E6B0EB}" srcOrd="4" destOrd="0" presId="urn:microsoft.com/office/officeart/2005/8/layout/pyramid1"/>
    <dgm:cxn modelId="{66BEE6AD-53D4-CD49-AD4D-9652AE8D862D}" type="presParOf" srcId="{B519F20A-EED9-4A1C-B6B7-61FE95E6B0EB}" destId="{BB312416-C7A4-4CCA-A52B-16D4FA101DDB}" srcOrd="0" destOrd="0" presId="urn:microsoft.com/office/officeart/2005/8/layout/pyramid1"/>
    <dgm:cxn modelId="{DA0730BC-2F51-F749-B904-3277547DE12E}" type="presParOf" srcId="{B519F20A-EED9-4A1C-B6B7-61FE95E6B0EB}" destId="{18ACC7BE-BED8-457E-BF93-8DF82F3D284C}" srcOrd="1" destOrd="0" presId="urn:microsoft.com/office/officeart/2005/8/layout/pyramid1"/>
    <dgm:cxn modelId="{2D3706D4-B3ED-5A44-AD5A-51E305CC7D1F}" type="presParOf" srcId="{D9D17C1D-4CF8-43C1-A084-584B0BA3E333}" destId="{575C6BC1-B7C0-46B4-81C3-8BC20BB1652D}" srcOrd="5" destOrd="0" presId="urn:microsoft.com/office/officeart/2005/8/layout/pyramid1"/>
    <dgm:cxn modelId="{60E08655-6AB5-8541-A7D7-F4AB1B0D3DA1}" type="presParOf" srcId="{575C6BC1-B7C0-46B4-81C3-8BC20BB1652D}" destId="{6994E280-43B0-4D60-AF27-39481FF30338}" srcOrd="0" destOrd="0" presId="urn:microsoft.com/office/officeart/2005/8/layout/pyramid1"/>
    <dgm:cxn modelId="{638D4263-0B05-5F42-BE0B-93DFF4B4C1E0}" type="presParOf" srcId="{575C6BC1-B7C0-46B4-81C3-8BC20BB1652D}" destId="{2EC1CA84-C3EC-456A-84B3-9520CDD61EC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17B-721C-4B32-AECE-A43854B2385D}">
      <dsp:nvSpPr>
        <dsp:cNvPr id="0" name=""/>
        <dsp:cNvSpPr/>
      </dsp:nvSpPr>
      <dsp:spPr>
        <a:xfrm>
          <a:off x="2746590" y="0"/>
          <a:ext cx="915530" cy="637785"/>
        </a:xfrm>
        <a:prstGeom prst="trapezoid">
          <a:avLst>
            <a:gd name="adj" fmla="val 71774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conferencia</a:t>
          </a:r>
          <a:endParaRPr lang="es-CL" sz="1400" b="1" kern="1200" dirty="0"/>
        </a:p>
      </dsp:txBody>
      <dsp:txXfrm>
        <a:off x="2746590" y="0"/>
        <a:ext cx="915530" cy="637785"/>
      </dsp:txXfrm>
    </dsp:sp>
    <dsp:sp modelId="{9FDCAA73-B609-4405-8040-763CA49AB3D7}">
      <dsp:nvSpPr>
        <dsp:cNvPr id="0" name=""/>
        <dsp:cNvSpPr/>
      </dsp:nvSpPr>
      <dsp:spPr>
        <a:xfrm>
          <a:off x="2288825" y="637785"/>
          <a:ext cx="1831060" cy="637785"/>
        </a:xfrm>
        <a:prstGeom prst="trapezoid">
          <a:avLst>
            <a:gd name="adj" fmla="val 71774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lectura personal</a:t>
          </a:r>
          <a:endParaRPr lang="es-CL" sz="1400" b="1" kern="1200" dirty="0"/>
        </a:p>
      </dsp:txBody>
      <dsp:txXfrm>
        <a:off x="2609261" y="637785"/>
        <a:ext cx="1190189" cy="637785"/>
      </dsp:txXfrm>
    </dsp:sp>
    <dsp:sp modelId="{158A02F9-FAFB-4E0A-9413-2CA3A7EC61D6}">
      <dsp:nvSpPr>
        <dsp:cNvPr id="0" name=""/>
        <dsp:cNvSpPr/>
      </dsp:nvSpPr>
      <dsp:spPr>
        <a:xfrm>
          <a:off x="1831060" y="1275570"/>
          <a:ext cx="2746590" cy="637785"/>
        </a:xfrm>
        <a:prstGeom prst="trapezoid">
          <a:avLst>
            <a:gd name="adj" fmla="val 71774"/>
          </a:avLst>
        </a:prstGeom>
        <a:noFill/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material audiovisual</a:t>
          </a:r>
          <a:endParaRPr lang="es-CL" sz="1400" b="1" kern="1200" dirty="0"/>
        </a:p>
      </dsp:txBody>
      <dsp:txXfrm>
        <a:off x="2311713" y="1275570"/>
        <a:ext cx="1785284" cy="637785"/>
      </dsp:txXfrm>
    </dsp:sp>
    <dsp:sp modelId="{A804FC60-27EA-4B8D-AD84-47DBED5B8050}">
      <dsp:nvSpPr>
        <dsp:cNvPr id="0" name=""/>
        <dsp:cNvSpPr/>
      </dsp:nvSpPr>
      <dsp:spPr>
        <a:xfrm>
          <a:off x="1373295" y="1913355"/>
          <a:ext cx="3662121" cy="637785"/>
        </a:xfrm>
        <a:prstGeom prst="trapezoid">
          <a:avLst>
            <a:gd name="adj" fmla="val 71774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demostraciones</a:t>
          </a:r>
          <a:endParaRPr lang="es-CL" sz="1400" b="1" kern="1200" dirty="0"/>
        </a:p>
      </dsp:txBody>
      <dsp:txXfrm>
        <a:off x="2014166" y="1913355"/>
        <a:ext cx="2380378" cy="637785"/>
      </dsp:txXfrm>
    </dsp:sp>
    <dsp:sp modelId="{DF32C7B4-135F-475D-83EE-26430452AAAC}">
      <dsp:nvSpPr>
        <dsp:cNvPr id="0" name=""/>
        <dsp:cNvSpPr/>
      </dsp:nvSpPr>
      <dsp:spPr>
        <a:xfrm>
          <a:off x="915530" y="2551140"/>
          <a:ext cx="4577651" cy="637785"/>
        </a:xfrm>
        <a:prstGeom prst="trapezoid">
          <a:avLst>
            <a:gd name="adj" fmla="val 71774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discusión en grupos</a:t>
          </a:r>
          <a:endParaRPr lang="es-CL" sz="1400" b="1" kern="1200" dirty="0"/>
        </a:p>
      </dsp:txBody>
      <dsp:txXfrm>
        <a:off x="1716619" y="2551140"/>
        <a:ext cx="2975473" cy="637785"/>
      </dsp:txXfrm>
    </dsp:sp>
    <dsp:sp modelId="{03D72AD0-E17C-40D4-8E85-488470A73234}">
      <dsp:nvSpPr>
        <dsp:cNvPr id="0" name=""/>
        <dsp:cNvSpPr/>
      </dsp:nvSpPr>
      <dsp:spPr>
        <a:xfrm>
          <a:off x="457765" y="3188925"/>
          <a:ext cx="5493181" cy="637785"/>
        </a:xfrm>
        <a:prstGeom prst="trapezoid">
          <a:avLst>
            <a:gd name="adj" fmla="val 71774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paso práctico</a:t>
          </a:r>
          <a:endParaRPr lang="es-CL" sz="1400" b="1" kern="1200" dirty="0"/>
        </a:p>
      </dsp:txBody>
      <dsp:txXfrm>
        <a:off x="1419071" y="3188925"/>
        <a:ext cx="3570568" cy="637785"/>
      </dsp:txXfrm>
    </dsp:sp>
    <dsp:sp modelId="{0167E13F-2B74-4F3A-8B40-DDBA7DB11E04}">
      <dsp:nvSpPr>
        <dsp:cNvPr id="0" name=""/>
        <dsp:cNvSpPr/>
      </dsp:nvSpPr>
      <dsp:spPr>
        <a:xfrm>
          <a:off x="0" y="3826710"/>
          <a:ext cx="6408712" cy="637785"/>
        </a:xfrm>
        <a:prstGeom prst="trapezoid">
          <a:avLst>
            <a:gd name="adj" fmla="val 71774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enseñar a otros</a:t>
          </a:r>
          <a:endParaRPr lang="es-CL" sz="1400" b="1" kern="1200" dirty="0"/>
        </a:p>
      </dsp:txBody>
      <dsp:txXfrm>
        <a:off x="1121524" y="3826710"/>
        <a:ext cx="4165662" cy="637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7012D-4A85-4BCF-92F6-754368FA864C}">
      <dsp:nvSpPr>
        <dsp:cNvPr id="0" name=""/>
        <dsp:cNvSpPr/>
      </dsp:nvSpPr>
      <dsp:spPr>
        <a:xfrm>
          <a:off x="2540000" y="0"/>
          <a:ext cx="1016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chemeClr val="tx1"/>
              </a:solidFill>
            </a:rPr>
            <a:t>Evaluación</a:t>
          </a:r>
        </a:p>
      </dsp:txBody>
      <dsp:txXfrm>
        <a:off x="2540000" y="0"/>
        <a:ext cx="1016000" cy="677333"/>
      </dsp:txXfrm>
    </dsp:sp>
    <dsp:sp modelId="{A51B977A-15C6-43FF-9456-429BB1B10FEA}">
      <dsp:nvSpPr>
        <dsp:cNvPr id="0" name=""/>
        <dsp:cNvSpPr/>
      </dsp:nvSpPr>
      <dsp:spPr>
        <a:xfrm>
          <a:off x="2032000" y="677333"/>
          <a:ext cx="2032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rgbClr val="FFFFFF"/>
              </a:solidFill>
            </a:rPr>
            <a:t>Síntesis</a:t>
          </a:r>
          <a:endParaRPr lang="es-CL" sz="1700" kern="1200" dirty="0">
            <a:solidFill>
              <a:srgbClr val="FFFFFF"/>
            </a:solidFill>
          </a:endParaRPr>
        </a:p>
      </dsp:txBody>
      <dsp:txXfrm>
        <a:off x="2387600" y="677333"/>
        <a:ext cx="1320800" cy="677333"/>
      </dsp:txXfrm>
    </dsp:sp>
    <dsp:sp modelId="{22E187F4-C540-4B87-8E00-AAD2403D8337}">
      <dsp:nvSpPr>
        <dsp:cNvPr id="0" name=""/>
        <dsp:cNvSpPr/>
      </dsp:nvSpPr>
      <dsp:spPr>
        <a:xfrm>
          <a:off x="1523999" y="1354666"/>
          <a:ext cx="3048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rgbClr val="FFFFFF"/>
              </a:solidFill>
            </a:rPr>
            <a:t>Análisis</a:t>
          </a:r>
          <a:endParaRPr lang="es-CL" sz="1700" kern="1200" dirty="0">
            <a:solidFill>
              <a:srgbClr val="FFFFFF"/>
            </a:solidFill>
          </a:endParaRPr>
        </a:p>
      </dsp:txBody>
      <dsp:txXfrm>
        <a:off x="2057399" y="1354666"/>
        <a:ext cx="1981200" cy="677333"/>
      </dsp:txXfrm>
    </dsp:sp>
    <dsp:sp modelId="{EB152380-CA67-437D-A214-66091E0BFB37}">
      <dsp:nvSpPr>
        <dsp:cNvPr id="0" name=""/>
        <dsp:cNvSpPr/>
      </dsp:nvSpPr>
      <dsp:spPr>
        <a:xfrm>
          <a:off x="1015999" y="2032000"/>
          <a:ext cx="4064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rgbClr val="FFFFFF"/>
              </a:solidFill>
            </a:rPr>
            <a:t>Aplicación</a:t>
          </a:r>
          <a:endParaRPr lang="es-CL" sz="1700" kern="1200" dirty="0">
            <a:solidFill>
              <a:srgbClr val="FFFFFF"/>
            </a:solidFill>
          </a:endParaRPr>
        </a:p>
      </dsp:txBody>
      <dsp:txXfrm>
        <a:off x="1727199" y="2032000"/>
        <a:ext cx="2641600" cy="677333"/>
      </dsp:txXfrm>
    </dsp:sp>
    <dsp:sp modelId="{BB312416-C7A4-4CCA-A52B-16D4FA101DDB}">
      <dsp:nvSpPr>
        <dsp:cNvPr id="0" name=""/>
        <dsp:cNvSpPr/>
      </dsp:nvSpPr>
      <dsp:spPr>
        <a:xfrm>
          <a:off x="507999" y="2709333"/>
          <a:ext cx="5080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rgbClr val="FFFFFF"/>
              </a:solidFill>
            </a:rPr>
            <a:t>Comprensión</a:t>
          </a:r>
          <a:endParaRPr lang="es-CL" sz="1700" kern="1200" dirty="0">
            <a:solidFill>
              <a:srgbClr val="FFFFFF"/>
            </a:solidFill>
          </a:endParaRPr>
        </a:p>
      </dsp:txBody>
      <dsp:txXfrm>
        <a:off x="1396999" y="2709333"/>
        <a:ext cx="3302000" cy="677333"/>
      </dsp:txXfrm>
    </dsp:sp>
    <dsp:sp modelId="{6994E280-43B0-4D60-AF27-39481FF30338}">
      <dsp:nvSpPr>
        <dsp:cNvPr id="0" name=""/>
        <dsp:cNvSpPr/>
      </dsp:nvSpPr>
      <dsp:spPr>
        <a:xfrm>
          <a:off x="0" y="3386666"/>
          <a:ext cx="6096000" cy="67733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>
              <a:solidFill>
                <a:srgbClr val="FFFFFF"/>
              </a:solidFill>
            </a:rPr>
            <a:t>Conocimiento (memoria)</a:t>
          </a:r>
          <a:endParaRPr lang="es-CL" sz="1700" kern="1200" dirty="0">
            <a:solidFill>
              <a:srgbClr val="FFFFFF"/>
            </a:solidFill>
          </a:endParaRPr>
        </a:p>
      </dsp:txBody>
      <dsp:txXfrm>
        <a:off x="1066799" y="3386666"/>
        <a:ext cx="3962400" cy="677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39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66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18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10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47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8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40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61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78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73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03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AFD4-7C80-7245-8A0B-217AC35C0533}" type="datetimeFigureOut">
              <a:rPr lang="es-ES" smtClean="0"/>
              <a:t>19-06-15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DB239-D4C6-2340-BD4E-F119614A83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10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93743"/>
            <a:ext cx="7772400" cy="1470025"/>
          </a:xfrm>
        </p:spPr>
        <p:txBody>
          <a:bodyPr/>
          <a:lstStyle/>
          <a:p>
            <a:r>
              <a:rPr lang="es-ES" dirty="0" smtClean="0"/>
              <a:t>Principios del Aprendizaje de Adultos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491"/>
            <a:ext cx="6400800" cy="1752600"/>
          </a:xfrm>
        </p:spPr>
        <p:txBody>
          <a:bodyPr/>
          <a:lstStyle/>
          <a:p>
            <a:r>
              <a:rPr lang="es-ES" i="1" dirty="0" smtClean="0"/>
              <a:t>Cómo poner en Práctica </a:t>
            </a:r>
          </a:p>
          <a:p>
            <a:r>
              <a:rPr lang="es-ES" i="1" dirty="0" smtClean="0"/>
              <a:t>la Teoría Educativa</a:t>
            </a:r>
            <a:endParaRPr lang="es-ES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918579" y="4290945"/>
            <a:ext cx="144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Alberto </a:t>
            </a:r>
            <a:r>
              <a:rPr lang="es-ES" dirty="0" err="1" smtClean="0"/>
              <a:t>Arntz</a:t>
            </a:r>
            <a:endParaRPr lang="es-ES" dirty="0"/>
          </a:p>
        </p:txBody>
      </p:sp>
      <p:pic>
        <p:nvPicPr>
          <p:cNvPr id="5" name="Picture 2" descr="https://sites.google.com/site/egaf12uc/config/app/images/Logos_uc_color_.png?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272579"/>
            <a:ext cx="865440" cy="114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687" y="5704230"/>
            <a:ext cx="3338354" cy="6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3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3196"/>
            <a:ext cx="5228841" cy="983973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1"/>
                </a:solidFill>
                <a:latin typeface="Chalkboard"/>
                <a:cs typeface="Chalkboard"/>
              </a:rPr>
              <a:t>Diferencias individuales</a:t>
            </a:r>
            <a:endParaRPr lang="es-ES" sz="3600" dirty="0">
              <a:solidFill>
                <a:schemeClr val="accent1"/>
              </a:solidFill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4412"/>
          </a:xfrm>
        </p:spPr>
        <p:txBody>
          <a:bodyPr/>
          <a:lstStyle/>
          <a:p>
            <a:r>
              <a:rPr lang="es-ES" dirty="0" smtClean="0">
                <a:latin typeface="Chalkboard"/>
                <a:cs typeface="Chalkboard"/>
              </a:rPr>
              <a:t>Entorno Socio-cultural.</a:t>
            </a:r>
          </a:p>
          <a:p>
            <a:r>
              <a:rPr lang="es-ES" dirty="0" smtClean="0">
                <a:latin typeface="Chalkboard"/>
                <a:cs typeface="Chalkboard"/>
              </a:rPr>
              <a:t>Estructura de Personalidad.</a:t>
            </a:r>
          </a:p>
          <a:p>
            <a:r>
              <a:rPr lang="es-ES" dirty="0" smtClean="0">
                <a:latin typeface="Chalkboard"/>
                <a:cs typeface="Chalkboard"/>
              </a:rPr>
              <a:t>Su familia.</a:t>
            </a:r>
          </a:p>
          <a:p>
            <a:r>
              <a:rPr lang="es-ES" dirty="0" smtClean="0">
                <a:latin typeface="Chalkboard"/>
                <a:cs typeface="Chalkboard"/>
              </a:rPr>
              <a:t>Su formación médica.</a:t>
            </a:r>
          </a:p>
          <a:p>
            <a:r>
              <a:rPr lang="es-ES" dirty="0" smtClean="0">
                <a:latin typeface="Chalkboard"/>
                <a:cs typeface="Chalkboard"/>
              </a:rPr>
              <a:t>Sus actividades extra-programáticas.</a:t>
            </a:r>
          </a:p>
          <a:p>
            <a:r>
              <a:rPr lang="es-ES" dirty="0" smtClean="0">
                <a:latin typeface="Chalkboard"/>
                <a:cs typeface="Chalkboard"/>
              </a:rPr>
              <a:t>Su proyecto de vida.</a:t>
            </a:r>
            <a:endParaRPr lang="es-ES" dirty="0">
              <a:latin typeface="Chalkboard"/>
              <a:cs typeface="Chalkboar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05945" y="5756831"/>
            <a:ext cx="252297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Plan Educativo </a:t>
            </a:r>
            <a:r>
              <a:rPr lang="es-ES" dirty="0"/>
              <a:t>I</a:t>
            </a:r>
            <a:r>
              <a:rPr lang="es-ES" dirty="0" smtClean="0"/>
              <a:t>ndividual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158" r="12080"/>
          <a:stretch/>
        </p:blipFill>
        <p:spPr>
          <a:xfrm>
            <a:off x="6498332" y="427768"/>
            <a:ext cx="2318830" cy="23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6" y="1061161"/>
            <a:ext cx="8219852" cy="52671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4004" y="1600200"/>
            <a:ext cx="5303130" cy="29671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Quién es </a:t>
            </a:r>
            <a:r>
              <a:rPr lang="es-ES" sz="1800" dirty="0">
                <a:solidFill>
                  <a:schemeClr val="bg1"/>
                </a:solidFill>
                <a:latin typeface="Chalkboard"/>
                <a:cs typeface="Chalkboard"/>
              </a:rPr>
              <a:t>e</a:t>
            </a: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l Estudiante.</a:t>
            </a:r>
          </a:p>
          <a:p>
            <a:pPr>
              <a:lnSpc>
                <a:spcPct val="120000"/>
              </a:lnSpc>
            </a:pPr>
            <a:r>
              <a:rPr lang="es-ES" sz="1800" dirty="0" smtClean="0">
                <a:solidFill>
                  <a:srgbClr val="FFFF00"/>
                </a:solidFill>
                <a:latin typeface="Chalkboard"/>
                <a:cs typeface="Chalkboard"/>
              </a:rPr>
              <a:t>Qué es la </a:t>
            </a:r>
            <a:r>
              <a:rPr lang="es-ES" sz="1800" dirty="0" err="1" smtClean="0">
                <a:solidFill>
                  <a:srgbClr val="FFFF00"/>
                </a:solidFill>
                <a:latin typeface="Chalkboard"/>
                <a:cs typeface="Chalkboard"/>
              </a:rPr>
              <a:t>Andragogía</a:t>
            </a:r>
            <a:r>
              <a:rPr lang="es-ES" sz="1800" dirty="0" smtClean="0">
                <a:solidFill>
                  <a:srgbClr val="FFFF00"/>
                </a:solidFill>
                <a:latin typeface="Chalkboard"/>
                <a:cs typeface="Chalkboard"/>
              </a:rPr>
              <a:t>, sus fundamentos y principios.</a:t>
            </a:r>
          </a:p>
          <a:p>
            <a:pPr>
              <a:lnSpc>
                <a:spcPct val="120000"/>
              </a:lnSpc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Estrategias básicas en el Aprendizaje Significativo de Adultos.</a:t>
            </a:r>
          </a:p>
          <a:p>
            <a:pPr marL="0" indent="0">
              <a:lnSpc>
                <a:spcPct val="120000"/>
              </a:lnSpc>
              <a:buNone/>
            </a:pPr>
            <a:endParaRPr lang="es-ES" sz="1800" dirty="0" smtClean="0">
              <a:solidFill>
                <a:schemeClr val="bg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3198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>
                <a:solidFill>
                  <a:srgbClr val="4F81BD"/>
                </a:solidFill>
                <a:latin typeface="Chalkboard"/>
                <a:cs typeface="Chalkboard"/>
              </a:rPr>
              <a:t>Andragogía</a:t>
            </a:r>
            <a:r>
              <a:rPr lang="es-ES" sz="3200" dirty="0" smtClean="0">
                <a:solidFill>
                  <a:srgbClr val="4F81BD"/>
                </a:solidFill>
                <a:latin typeface="Chalkboard"/>
                <a:cs typeface="Chalkboard"/>
              </a:rPr>
              <a:t>: (Malcolm </a:t>
            </a:r>
            <a:r>
              <a:rPr lang="es-ES" sz="3200" dirty="0" err="1" smtClean="0">
                <a:solidFill>
                  <a:srgbClr val="4F81BD"/>
                </a:solidFill>
                <a:latin typeface="Chalkboard"/>
                <a:cs typeface="Chalkboard"/>
              </a:rPr>
              <a:t>Knowles</a:t>
            </a:r>
            <a:r>
              <a:rPr lang="es-ES" sz="3200" dirty="0" smtClean="0">
                <a:solidFill>
                  <a:srgbClr val="4F81BD"/>
                </a:solidFill>
                <a:latin typeface="Chalkboard"/>
                <a:cs typeface="Chalkboard"/>
              </a:rPr>
              <a:t>)</a:t>
            </a:r>
            <a:endParaRPr lang="es-ES" sz="32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rcRect l="-18414" r="-18414"/>
          <a:stretch>
            <a:fillRect/>
          </a:stretch>
        </p:blipFill>
        <p:spPr>
          <a:xfrm>
            <a:off x="6177992" y="1600201"/>
            <a:ext cx="2853714" cy="2783384"/>
          </a:xfrm>
        </p:spPr>
      </p:pic>
      <p:sp>
        <p:nvSpPr>
          <p:cNvPr id="6" name="CuadroTexto 5"/>
          <p:cNvSpPr txBox="1"/>
          <p:nvPr/>
        </p:nvSpPr>
        <p:spPr>
          <a:xfrm>
            <a:off x="712469" y="2236235"/>
            <a:ext cx="5571072" cy="70788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halkboard"/>
                <a:cs typeface="Chalkboard"/>
              </a:rPr>
              <a:t>“El </a:t>
            </a:r>
            <a:r>
              <a:rPr lang="es-ES" sz="2000" dirty="0">
                <a:latin typeface="Chalkboard"/>
                <a:cs typeface="Chalkboard"/>
              </a:rPr>
              <a:t>arte y la ciencia de ayudar a adultos a </a:t>
            </a:r>
            <a:r>
              <a:rPr lang="es-ES" sz="2000" dirty="0" smtClean="0">
                <a:latin typeface="Chalkboard"/>
                <a:cs typeface="Chalkboard"/>
              </a:rPr>
              <a:t>aprender</a:t>
            </a:r>
            <a:r>
              <a:rPr lang="es-ES" sz="2000" dirty="0" smtClean="0"/>
              <a:t>”</a:t>
            </a:r>
            <a:endParaRPr lang="es-E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80560" y="3261722"/>
            <a:ext cx="50721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Los adultos necesitan ser </a:t>
            </a:r>
            <a:r>
              <a:rPr lang="es-ES" dirty="0" smtClean="0">
                <a:solidFill>
                  <a:srgbClr val="4F81BD"/>
                </a:solidFill>
                <a:latin typeface="Chalkboard"/>
                <a:cs typeface="Chalkboard"/>
              </a:rPr>
              <a:t>activos</a:t>
            </a:r>
            <a:r>
              <a:rPr lang="es-ES" dirty="0" smtClean="0">
                <a:latin typeface="Chalkboard"/>
                <a:cs typeface="Chalkboard"/>
              </a:rPr>
              <a:t> en su proceso de  aprendizaje, y este tiene un carácter eminentemente </a:t>
            </a:r>
            <a:r>
              <a:rPr lang="es-ES" dirty="0" smtClean="0">
                <a:solidFill>
                  <a:srgbClr val="4F81BD"/>
                </a:solidFill>
                <a:latin typeface="Chalkboard"/>
                <a:cs typeface="Chalkboard"/>
              </a:rPr>
              <a:t>práctico</a:t>
            </a:r>
            <a:r>
              <a:rPr lang="es-ES" dirty="0" smtClean="0">
                <a:latin typeface="Chalkboard"/>
                <a:cs typeface="Chalkboard"/>
              </a:rPr>
              <a:t>.</a:t>
            </a:r>
          </a:p>
          <a:p>
            <a:endParaRPr lang="es-ES" dirty="0">
              <a:latin typeface="Chalkboard"/>
              <a:cs typeface="Chalkboard"/>
            </a:endParaRPr>
          </a:p>
          <a:p>
            <a:r>
              <a:rPr lang="es-ES" dirty="0" err="1" smtClean="0">
                <a:latin typeface="Chalkboard"/>
                <a:cs typeface="Chalkboard"/>
              </a:rPr>
              <a:t>Andragogo</a:t>
            </a:r>
            <a:r>
              <a:rPr lang="es-ES" dirty="0" smtClean="0">
                <a:latin typeface="Chalkboard"/>
                <a:cs typeface="Chalkboard"/>
              </a:rPr>
              <a:t>: </a:t>
            </a:r>
            <a:r>
              <a:rPr lang="es-ES" dirty="0" smtClean="0">
                <a:solidFill>
                  <a:srgbClr val="4F81BD"/>
                </a:solidFill>
                <a:latin typeface="Chalkboard"/>
                <a:cs typeface="Chalkboard"/>
              </a:rPr>
              <a:t>Facilitador</a:t>
            </a:r>
            <a:r>
              <a:rPr lang="es-ES" dirty="0" smtClean="0">
                <a:latin typeface="Chalkboard"/>
                <a:cs typeface="Chalkboard"/>
              </a:rPr>
              <a:t> de Procesos de Aprendizaje Significativos.</a:t>
            </a:r>
            <a:endParaRPr lang="es-E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0421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224" y="474408"/>
            <a:ext cx="6514637" cy="11430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l"/>
            <a:r>
              <a:rPr lang="es-ES" sz="3200" dirty="0" smtClean="0">
                <a:solidFill>
                  <a:schemeClr val="tx2"/>
                </a:solidFill>
                <a:latin typeface="Chalkboard"/>
                <a:cs typeface="Chalkboard"/>
              </a:rPr>
              <a:t>Los 5 Fundamentos </a:t>
            </a:r>
            <a:br>
              <a:rPr lang="es-ES" sz="3200" dirty="0" smtClean="0">
                <a:solidFill>
                  <a:schemeClr val="tx2"/>
                </a:solidFill>
                <a:latin typeface="Chalkboard"/>
                <a:cs typeface="Chalkboard"/>
              </a:rPr>
            </a:br>
            <a:r>
              <a:rPr lang="es-ES" sz="3200" dirty="0" smtClean="0">
                <a:solidFill>
                  <a:schemeClr val="tx2"/>
                </a:solidFill>
                <a:latin typeface="Chalkboard"/>
                <a:cs typeface="Chalkboard"/>
              </a:rPr>
              <a:t>del Aprendizaje de Adultos</a:t>
            </a:r>
            <a:endParaRPr lang="es-ES" sz="3200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285" r="-12754"/>
          <a:stretch/>
        </p:blipFill>
        <p:spPr>
          <a:xfrm>
            <a:off x="7130500" y="274638"/>
            <a:ext cx="2013500" cy="2064475"/>
          </a:xfrm>
        </p:spPr>
      </p:pic>
      <p:sp>
        <p:nvSpPr>
          <p:cNvPr id="7" name="CuadroTexto 6"/>
          <p:cNvSpPr txBox="1"/>
          <p:nvPr/>
        </p:nvSpPr>
        <p:spPr>
          <a:xfrm>
            <a:off x="426224" y="2381534"/>
            <a:ext cx="8074716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latin typeface="Chalkboard"/>
                <a:cs typeface="Chalkboard"/>
              </a:rPr>
              <a:t>1. Aprendizaje </a:t>
            </a:r>
            <a:r>
              <a:rPr lang="es-ES" sz="2000" dirty="0" smtClean="0">
                <a:solidFill>
                  <a:srgbClr val="4F81BD"/>
                </a:solidFill>
                <a:latin typeface="Chalkboard"/>
                <a:cs typeface="Chalkboard"/>
              </a:rPr>
              <a:t>auto-guiado</a:t>
            </a:r>
            <a:r>
              <a:rPr lang="es-ES" sz="2000" dirty="0" smtClean="0">
                <a:latin typeface="Chalkboard"/>
                <a:cs typeface="Chalkboard"/>
              </a:rPr>
              <a:t>.</a:t>
            </a:r>
          </a:p>
          <a:p>
            <a:pPr>
              <a:lnSpc>
                <a:spcPct val="120000"/>
              </a:lnSpc>
            </a:pPr>
            <a:endParaRPr lang="es-ES" sz="2000" dirty="0" smtClean="0">
              <a:latin typeface="Chalkboard"/>
              <a:cs typeface="Chalkboard"/>
            </a:endParaRPr>
          </a:p>
          <a:p>
            <a:pPr>
              <a:lnSpc>
                <a:spcPct val="120000"/>
              </a:lnSpc>
            </a:pPr>
            <a:r>
              <a:rPr lang="es-ES" sz="2000" dirty="0" smtClean="0">
                <a:latin typeface="Chalkboard"/>
                <a:cs typeface="Chalkboard"/>
              </a:rPr>
              <a:t>2. </a:t>
            </a:r>
            <a:r>
              <a:rPr lang="es-ES" sz="2000" dirty="0" smtClean="0">
                <a:solidFill>
                  <a:srgbClr val="4F81BD"/>
                </a:solidFill>
                <a:latin typeface="Chalkboard"/>
                <a:cs typeface="Chalkboard"/>
              </a:rPr>
              <a:t>Experiencia previa </a:t>
            </a:r>
            <a:r>
              <a:rPr lang="es-ES" sz="2000" dirty="0" smtClean="0">
                <a:latin typeface="Chalkboard"/>
                <a:cs typeface="Chalkboard"/>
              </a:rPr>
              <a:t>facilita al aprendizaje.</a:t>
            </a:r>
          </a:p>
          <a:p>
            <a:pPr>
              <a:lnSpc>
                <a:spcPct val="120000"/>
              </a:lnSpc>
            </a:pPr>
            <a:endParaRPr lang="es-ES" sz="2000" dirty="0" smtClean="0">
              <a:latin typeface="Chalkboard"/>
              <a:cs typeface="Chalkboard"/>
            </a:endParaRPr>
          </a:p>
          <a:p>
            <a:pPr>
              <a:lnSpc>
                <a:spcPct val="120000"/>
              </a:lnSpc>
            </a:pPr>
            <a:r>
              <a:rPr lang="es-ES" sz="2000" dirty="0" smtClean="0">
                <a:latin typeface="Chalkboard"/>
                <a:cs typeface="Chalkboard"/>
              </a:rPr>
              <a:t>3. Valoran la integración a las necesidades de su </a:t>
            </a:r>
            <a:r>
              <a:rPr lang="es-ES" sz="2000" dirty="0" smtClean="0">
                <a:solidFill>
                  <a:srgbClr val="4F81BD"/>
                </a:solidFill>
                <a:latin typeface="Chalkboard"/>
                <a:cs typeface="Chalkboard"/>
              </a:rPr>
              <a:t>quehacer cotidiano</a:t>
            </a:r>
            <a:r>
              <a:rPr lang="es-ES" sz="2000" dirty="0" smtClean="0">
                <a:latin typeface="Chalkboard"/>
                <a:cs typeface="Chalkboard"/>
              </a:rPr>
              <a:t>.</a:t>
            </a:r>
          </a:p>
          <a:p>
            <a:pPr>
              <a:lnSpc>
                <a:spcPct val="120000"/>
              </a:lnSpc>
            </a:pPr>
            <a:endParaRPr lang="es-ES" sz="2000" dirty="0" smtClean="0">
              <a:latin typeface="Chalkboard"/>
              <a:cs typeface="Chalkboard"/>
            </a:endParaRPr>
          </a:p>
          <a:p>
            <a:pPr>
              <a:lnSpc>
                <a:spcPct val="120000"/>
              </a:lnSpc>
            </a:pPr>
            <a:r>
              <a:rPr lang="es-ES" sz="2000" dirty="0" smtClean="0">
                <a:latin typeface="Chalkboard"/>
                <a:cs typeface="Chalkboard"/>
              </a:rPr>
              <a:t>4. Se interesan más en el aprendizaje </a:t>
            </a:r>
            <a:r>
              <a:rPr lang="es-ES" sz="2000" dirty="0" smtClean="0">
                <a:solidFill>
                  <a:srgbClr val="4F81BD"/>
                </a:solidFill>
                <a:latin typeface="Chalkboard"/>
                <a:cs typeface="Chalkboard"/>
              </a:rPr>
              <a:t>centrado en Problemas </a:t>
            </a:r>
            <a:r>
              <a:rPr lang="es-ES" sz="2000" dirty="0" smtClean="0">
                <a:latin typeface="Chalkboard"/>
                <a:cs typeface="Chalkboard"/>
              </a:rPr>
              <a:t>que en las centradas en Contenidos.</a:t>
            </a:r>
          </a:p>
          <a:p>
            <a:pPr>
              <a:lnSpc>
                <a:spcPct val="120000"/>
              </a:lnSpc>
            </a:pPr>
            <a:endParaRPr lang="es-ES" sz="2000" dirty="0" smtClean="0">
              <a:latin typeface="Chalkboard"/>
              <a:cs typeface="Chalkboard"/>
            </a:endParaRPr>
          </a:p>
          <a:p>
            <a:pPr>
              <a:lnSpc>
                <a:spcPct val="120000"/>
              </a:lnSpc>
            </a:pPr>
            <a:r>
              <a:rPr lang="es-ES" sz="2000" dirty="0" smtClean="0">
                <a:latin typeface="Chalkboard"/>
                <a:cs typeface="Chalkboard"/>
              </a:rPr>
              <a:t>5. La </a:t>
            </a:r>
            <a:r>
              <a:rPr lang="es-ES" sz="2000" dirty="0" smtClean="0">
                <a:solidFill>
                  <a:srgbClr val="4F81BD"/>
                </a:solidFill>
                <a:latin typeface="Chalkboard"/>
                <a:cs typeface="Chalkboard"/>
              </a:rPr>
              <a:t>motivación</a:t>
            </a:r>
            <a:r>
              <a:rPr lang="es-ES" sz="2000" dirty="0" smtClean="0">
                <a:latin typeface="Chalkboard"/>
                <a:cs typeface="Chalkboard"/>
              </a:rPr>
              <a:t> nace del alumno.</a:t>
            </a:r>
            <a:endParaRPr lang="es-ES" sz="20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0045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810119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rgbClr val="4F81BD"/>
                </a:solidFill>
                <a:latin typeface="Chalkboard"/>
                <a:cs typeface="Chalkboard"/>
              </a:rPr>
              <a:t>Los 7 Principios de la </a:t>
            </a:r>
            <a:r>
              <a:rPr lang="es-ES" sz="2800" dirty="0" err="1" smtClean="0">
                <a:solidFill>
                  <a:srgbClr val="4F81BD"/>
                </a:solidFill>
                <a:latin typeface="Chalkboard"/>
                <a:cs typeface="Chalkboard"/>
              </a:rPr>
              <a:t>Andragogía</a:t>
            </a:r>
            <a:endParaRPr lang="es-ES" sz="28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8498" r="-8498"/>
          <a:stretch>
            <a:fillRect/>
          </a:stretch>
        </p:blipFill>
        <p:spPr>
          <a:xfrm>
            <a:off x="2316017" y="846632"/>
            <a:ext cx="4081463" cy="1870075"/>
          </a:xfrm>
        </p:spPr>
      </p:pic>
      <p:sp>
        <p:nvSpPr>
          <p:cNvPr id="5" name="CuadroTexto 4"/>
          <p:cNvSpPr txBox="1"/>
          <p:nvPr/>
        </p:nvSpPr>
        <p:spPr>
          <a:xfrm>
            <a:off x="457200" y="2837569"/>
            <a:ext cx="8229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400" dirty="0" smtClean="0">
                <a:latin typeface="Chalkboard"/>
                <a:cs typeface="Chalkboard"/>
              </a:rPr>
              <a:t>Establecer un </a:t>
            </a:r>
            <a:r>
              <a:rPr lang="es-ES" sz="1400" b="1" dirty="0" smtClean="0">
                <a:latin typeface="Chalkboard"/>
                <a:cs typeface="Chalkboard"/>
              </a:rPr>
              <a:t>clima</a:t>
            </a:r>
            <a:r>
              <a:rPr lang="es-ES" sz="1400" dirty="0" smtClean="0">
                <a:latin typeface="Chalkboard"/>
                <a:cs typeface="Chalkboard"/>
              </a:rPr>
              <a:t> de aprendizaje efectivo, donde los estudiantes se sientan cómodos y seguros de expresarse.</a:t>
            </a:r>
          </a:p>
          <a:p>
            <a:endParaRPr lang="es-ES" sz="1400" dirty="0" smtClean="0">
              <a:latin typeface="Chalkboard"/>
              <a:cs typeface="Chalkboard"/>
            </a:endParaRPr>
          </a:p>
          <a:p>
            <a:pPr marL="342900" indent="-342900">
              <a:buFontTx/>
              <a:buAutoNum type="arabicPeriod"/>
            </a:pPr>
            <a:r>
              <a:rPr lang="es-ES" sz="1400" dirty="0">
                <a:latin typeface="Chalkboard"/>
                <a:cs typeface="Chalkboard"/>
              </a:rPr>
              <a:t>Motivar a los estudiantes a identificar sus propias </a:t>
            </a:r>
            <a:r>
              <a:rPr lang="es-ES" sz="1400" b="1" dirty="0">
                <a:latin typeface="Chalkboard"/>
                <a:cs typeface="Chalkboard"/>
              </a:rPr>
              <a:t>necesidades</a:t>
            </a:r>
            <a:r>
              <a:rPr lang="es-ES" sz="1400" dirty="0" smtClean="0">
                <a:latin typeface="Chalkboard"/>
                <a:cs typeface="Chalkboard"/>
              </a:rPr>
              <a:t>.</a:t>
            </a:r>
          </a:p>
          <a:p>
            <a:endParaRPr lang="es-ES" sz="1400" dirty="0" smtClean="0">
              <a:latin typeface="Chalkboard"/>
              <a:cs typeface="Chalkboard"/>
            </a:endParaRPr>
          </a:p>
          <a:p>
            <a:pPr marL="342900" indent="-342900">
              <a:buFontTx/>
              <a:buAutoNum type="arabicPeriod"/>
            </a:pPr>
            <a:r>
              <a:rPr lang="es-ES" sz="1400" dirty="0">
                <a:latin typeface="Chalkboard"/>
                <a:cs typeface="Chalkboard"/>
              </a:rPr>
              <a:t>Estimular a los estudiantes a formular sus propios </a:t>
            </a:r>
            <a:r>
              <a:rPr lang="es-ES" sz="1400" b="1" dirty="0">
                <a:latin typeface="Chalkboard"/>
                <a:cs typeface="Chalkboard"/>
              </a:rPr>
              <a:t>objetivos</a:t>
            </a:r>
            <a:r>
              <a:rPr lang="es-ES" sz="1400" dirty="0">
                <a:latin typeface="Chalkboard"/>
                <a:cs typeface="Chalkboard"/>
              </a:rPr>
              <a:t> de aprendizaje</a:t>
            </a:r>
            <a:r>
              <a:rPr lang="es-ES" sz="1400" dirty="0" smtClean="0">
                <a:latin typeface="Chalkboard"/>
                <a:cs typeface="Chalkboard"/>
              </a:rPr>
              <a:t>.</a:t>
            </a:r>
          </a:p>
          <a:p>
            <a:endParaRPr lang="es-ES" sz="1400" dirty="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s-ES" sz="1400" dirty="0" smtClean="0">
                <a:latin typeface="Chalkboard"/>
                <a:cs typeface="Chalkboard"/>
              </a:rPr>
              <a:t>Involucrar a los estudiantes en la </a:t>
            </a:r>
            <a:r>
              <a:rPr lang="es-ES" sz="1400" b="1" dirty="0" smtClean="0">
                <a:latin typeface="Chalkboard"/>
                <a:cs typeface="Chalkboard"/>
              </a:rPr>
              <a:t>planificación</a:t>
            </a:r>
            <a:r>
              <a:rPr lang="es-ES" sz="1400" dirty="0" smtClean="0">
                <a:latin typeface="Chalkboard"/>
                <a:cs typeface="Chalkboard"/>
              </a:rPr>
              <a:t> mutua de métodos educativos relevantes y contenidos curriculares.</a:t>
            </a:r>
          </a:p>
          <a:p>
            <a:pPr marL="342900" indent="-342900">
              <a:buAutoNum type="arabicPeriod"/>
            </a:pPr>
            <a:endParaRPr lang="es-ES" sz="1400" dirty="0" smtClean="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s-ES" sz="1400" dirty="0" smtClean="0">
                <a:latin typeface="Chalkboard"/>
                <a:cs typeface="Chalkboard"/>
              </a:rPr>
              <a:t>Identificar junto a los estudiantes los  </a:t>
            </a:r>
            <a:r>
              <a:rPr lang="es-ES" sz="1400" b="1" dirty="0" smtClean="0">
                <a:latin typeface="Chalkboard"/>
                <a:cs typeface="Chalkboard"/>
              </a:rPr>
              <a:t>recursos</a:t>
            </a:r>
            <a:r>
              <a:rPr lang="es-ES" sz="1400" dirty="0" smtClean="0">
                <a:latin typeface="Chalkboard"/>
                <a:cs typeface="Chalkboard"/>
              </a:rPr>
              <a:t> y estrategias de uso de estos recursos alcanzar los objetivos.</a:t>
            </a:r>
          </a:p>
          <a:p>
            <a:pPr marL="342900" indent="-342900">
              <a:buAutoNum type="arabicPeriod"/>
            </a:pPr>
            <a:endParaRPr lang="es-ES" sz="1400" dirty="0" smtClean="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s-ES" sz="1400" b="1" dirty="0" smtClean="0">
                <a:latin typeface="Chalkboard"/>
                <a:cs typeface="Chalkboard"/>
              </a:rPr>
              <a:t>Apoyar y acompañar</a:t>
            </a:r>
            <a:r>
              <a:rPr lang="es-ES" sz="1400" dirty="0" smtClean="0">
                <a:latin typeface="Chalkboard"/>
                <a:cs typeface="Chalkboard"/>
              </a:rPr>
              <a:t> a los estudiantes en llevar a cabo sus planes de aprendizaje.</a:t>
            </a:r>
          </a:p>
          <a:p>
            <a:endParaRPr lang="es-ES" sz="1400" dirty="0" smtClean="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s-ES" sz="1400" dirty="0" smtClean="0">
                <a:latin typeface="Chalkboard"/>
                <a:cs typeface="Chalkboard"/>
              </a:rPr>
              <a:t>Involucrar a los estudiantes en </a:t>
            </a:r>
            <a:r>
              <a:rPr lang="es-ES" sz="1400" b="1" dirty="0" smtClean="0">
                <a:latin typeface="Chalkboard"/>
                <a:cs typeface="Chalkboard"/>
              </a:rPr>
              <a:t>evaluar</a:t>
            </a:r>
            <a:r>
              <a:rPr lang="es-ES" sz="1400" dirty="0" smtClean="0">
                <a:latin typeface="Chalkboard"/>
                <a:cs typeface="Chalkboard"/>
              </a:rPr>
              <a:t> su propio aprendizaje.</a:t>
            </a:r>
            <a:endParaRPr lang="es-ES" sz="1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6479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612" y="155958"/>
            <a:ext cx="6877023" cy="622092"/>
          </a:xfrm>
        </p:spPr>
        <p:txBody>
          <a:bodyPr anchor="t">
            <a:normAutofit fontScale="90000"/>
          </a:bodyPr>
          <a:lstStyle/>
          <a:p>
            <a:r>
              <a:rPr lang="es-ES" sz="2800" dirty="0" smtClean="0">
                <a:solidFill>
                  <a:srgbClr val="1F497D"/>
                </a:solidFill>
                <a:latin typeface="Chalkboard"/>
                <a:cs typeface="Chalkboard"/>
              </a:rPr>
              <a:t>Estrategias Básicas del Aprendizaje de Adultos</a:t>
            </a:r>
            <a:endParaRPr lang="es-ES" sz="2800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75" y="3941402"/>
            <a:ext cx="1922386" cy="212089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2754"/>
          <a:stretch/>
        </p:blipFill>
        <p:spPr>
          <a:xfrm>
            <a:off x="1152612" y="1024353"/>
            <a:ext cx="2361181" cy="18132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663" y="972619"/>
            <a:ext cx="1705794" cy="19312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8387" b="5260"/>
          <a:stretch/>
        </p:blipFill>
        <p:spPr>
          <a:xfrm>
            <a:off x="6264803" y="3783369"/>
            <a:ext cx="1560654" cy="215191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52612" y="3027087"/>
            <a:ext cx="264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s-ES" sz="1400" dirty="0" smtClean="0">
                <a:latin typeface="Comic Sans MS"/>
                <a:cs typeface="Comic Sans MS"/>
              </a:rPr>
              <a:t>Aprendizaje </a:t>
            </a:r>
            <a:r>
              <a:rPr lang="es-ES" sz="1400" dirty="0" err="1" smtClean="0">
                <a:latin typeface="Comic Sans MS"/>
                <a:cs typeface="Comic Sans MS"/>
              </a:rPr>
              <a:t>autodirigido</a:t>
            </a:r>
            <a:endParaRPr lang="es-ES" sz="1400" dirty="0" smtClean="0">
              <a:latin typeface="Comic Sans MS"/>
              <a:cs typeface="Comic Sans MS"/>
            </a:endParaRPr>
          </a:p>
          <a:p>
            <a:pPr algn="ctr"/>
            <a:r>
              <a:rPr lang="es-ES" sz="1400" dirty="0" smtClean="0">
                <a:latin typeface="Comic Sans MS"/>
                <a:cs typeface="Comic Sans MS"/>
              </a:rPr>
              <a:t>(</a:t>
            </a:r>
            <a:r>
              <a:rPr lang="es-ES" sz="1400" dirty="0" err="1" smtClean="0">
                <a:latin typeface="Comic Sans MS"/>
                <a:cs typeface="Comic Sans MS"/>
              </a:rPr>
              <a:t>self-directed</a:t>
            </a:r>
            <a:r>
              <a:rPr lang="es-ES" sz="1400" dirty="0" smtClean="0">
                <a:latin typeface="Comic Sans MS"/>
                <a:cs typeface="Comic Sans MS"/>
              </a:rPr>
              <a:t> </a:t>
            </a:r>
            <a:r>
              <a:rPr lang="es-ES" sz="1400" dirty="0" err="1" smtClean="0">
                <a:latin typeface="Comic Sans MS"/>
                <a:cs typeface="Comic Sans MS"/>
              </a:rPr>
              <a:t>learning</a:t>
            </a:r>
            <a:r>
              <a:rPr lang="es-ES" sz="1400" dirty="0" smtClean="0">
                <a:latin typeface="Comic Sans MS"/>
                <a:cs typeface="Comic Sans MS"/>
              </a:rPr>
              <a:t>)</a:t>
            </a:r>
            <a:endParaRPr lang="es-ES" sz="1400" dirty="0">
              <a:latin typeface="Comic Sans MS"/>
              <a:cs typeface="Comic Sans M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10774" y="3027087"/>
            <a:ext cx="3000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>
                <a:latin typeface="Comic Sans MS"/>
                <a:cs typeface="Comic Sans MS"/>
              </a:rPr>
              <a:t>2. Valoración de </a:t>
            </a:r>
            <a:r>
              <a:rPr lang="es-ES" sz="1400" dirty="0" err="1" smtClean="0">
                <a:latin typeface="Comic Sans MS"/>
                <a:cs typeface="Comic Sans MS"/>
              </a:rPr>
              <a:t>Autocompetencia</a:t>
            </a:r>
            <a:endParaRPr lang="es-ES" sz="1400" dirty="0" smtClean="0">
              <a:latin typeface="Comic Sans MS"/>
              <a:cs typeface="Comic Sans MS"/>
            </a:endParaRPr>
          </a:p>
          <a:p>
            <a:pPr algn="ctr"/>
            <a:r>
              <a:rPr lang="es-ES" sz="1400" dirty="0" smtClean="0">
                <a:latin typeface="Comic Sans MS"/>
                <a:cs typeface="Comic Sans MS"/>
              </a:rPr>
              <a:t>(</a:t>
            </a:r>
            <a:r>
              <a:rPr lang="es-ES" sz="1400" dirty="0" err="1" smtClean="0">
                <a:latin typeface="Comic Sans MS"/>
                <a:cs typeface="Comic Sans MS"/>
              </a:rPr>
              <a:t>self-efficacy</a:t>
            </a:r>
            <a:r>
              <a:rPr lang="es-ES" sz="1400" dirty="0" smtClean="0">
                <a:latin typeface="Comic Sans MS"/>
                <a:cs typeface="Comic Sans MS"/>
              </a:rPr>
              <a:t>)</a:t>
            </a:r>
            <a:endParaRPr lang="es-ES" sz="1400" dirty="0">
              <a:latin typeface="Comic Sans MS"/>
              <a:cs typeface="Comic Sans M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476547" y="6216183"/>
            <a:ext cx="1726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omic Sans MS"/>
                <a:cs typeface="Comic Sans MS"/>
              </a:rPr>
              <a:t>3. Constructivismo</a:t>
            </a:r>
          </a:p>
          <a:p>
            <a:r>
              <a:rPr lang="es-ES" sz="1400" dirty="0" smtClean="0">
                <a:latin typeface="Comic Sans MS"/>
                <a:cs typeface="Comic Sans MS"/>
              </a:rPr>
              <a:t>(</a:t>
            </a:r>
            <a:r>
              <a:rPr lang="es-ES" sz="1400" dirty="0" err="1" smtClean="0">
                <a:latin typeface="Comic Sans MS"/>
                <a:cs typeface="Comic Sans MS"/>
              </a:rPr>
              <a:t>constructivism</a:t>
            </a:r>
            <a:r>
              <a:rPr lang="es-ES" sz="1400" dirty="0" smtClean="0">
                <a:latin typeface="Comic Sans MS"/>
                <a:cs typeface="Comic Sans MS"/>
              </a:rPr>
              <a:t>)</a:t>
            </a:r>
            <a:endParaRPr lang="es-ES" sz="1400" dirty="0">
              <a:latin typeface="Comic Sans MS"/>
              <a:cs typeface="Comic Sans M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75655" y="6073737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omic Sans MS"/>
                <a:cs typeface="Comic Sans MS"/>
              </a:rPr>
              <a:t>4. Práctica Reflexiva</a:t>
            </a:r>
          </a:p>
          <a:p>
            <a:r>
              <a:rPr lang="es-ES" sz="1400" dirty="0" smtClean="0">
                <a:latin typeface="Comic Sans MS"/>
                <a:cs typeface="Comic Sans MS"/>
              </a:rPr>
              <a:t>(</a:t>
            </a:r>
            <a:r>
              <a:rPr lang="es-ES" sz="1400" dirty="0" err="1" smtClean="0">
                <a:latin typeface="Comic Sans MS"/>
                <a:cs typeface="Comic Sans MS"/>
              </a:rPr>
              <a:t>reflexive</a:t>
            </a:r>
            <a:r>
              <a:rPr lang="es-ES" sz="1400" dirty="0" smtClean="0">
                <a:latin typeface="Comic Sans MS"/>
                <a:cs typeface="Comic Sans MS"/>
              </a:rPr>
              <a:t> </a:t>
            </a:r>
            <a:r>
              <a:rPr lang="es-ES" sz="1400" dirty="0" err="1" smtClean="0">
                <a:latin typeface="Comic Sans MS"/>
                <a:cs typeface="Comic Sans MS"/>
              </a:rPr>
              <a:t>practice</a:t>
            </a:r>
            <a:r>
              <a:rPr lang="es-ES" sz="1400" dirty="0" smtClean="0">
                <a:latin typeface="Comic Sans MS"/>
                <a:cs typeface="Comic Sans MS"/>
              </a:rPr>
              <a:t>)</a:t>
            </a:r>
            <a:endParaRPr lang="es-ES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0316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6037"/>
            <a:ext cx="6122528" cy="1143000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>
                <a:solidFill>
                  <a:srgbClr val="1F497D"/>
                </a:solidFill>
                <a:latin typeface="Chalkboard"/>
                <a:cs typeface="Chalkboard"/>
              </a:rPr>
              <a:t>Autoaprendizaje. </a:t>
            </a:r>
            <a:br>
              <a:rPr lang="es-ES" sz="2800" dirty="0" smtClean="0">
                <a:solidFill>
                  <a:srgbClr val="1F497D"/>
                </a:solidFill>
                <a:latin typeface="Chalkboard"/>
                <a:cs typeface="Chalkboard"/>
              </a:rPr>
            </a:br>
            <a:r>
              <a:rPr lang="es-ES" sz="2800" dirty="0" smtClean="0">
                <a:solidFill>
                  <a:srgbClr val="1F497D"/>
                </a:solidFill>
                <a:latin typeface="Chalkboard"/>
                <a:cs typeface="Chalkboard"/>
              </a:rPr>
              <a:t>Características a desarrollar en el estudiante</a:t>
            </a:r>
            <a:r>
              <a:rPr lang="es-ES" sz="2800" dirty="0" smtClean="0">
                <a:solidFill>
                  <a:srgbClr val="1F497D"/>
                </a:solidFill>
              </a:rPr>
              <a:t>.</a:t>
            </a:r>
            <a:endParaRPr lang="es-ES" sz="2800" dirty="0">
              <a:solidFill>
                <a:srgbClr val="1F497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64444"/>
            <a:ext cx="6041132" cy="2926490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halkboard"/>
                <a:cs typeface="Chalkboard"/>
              </a:rPr>
              <a:t>Metódico y disciplinado.</a:t>
            </a:r>
          </a:p>
          <a:p>
            <a:r>
              <a:rPr lang="es-ES" sz="2400" dirty="0" smtClean="0">
                <a:latin typeface="Chalkboard"/>
                <a:cs typeface="Chalkboard"/>
              </a:rPr>
              <a:t>Lógico y analítico.</a:t>
            </a:r>
          </a:p>
          <a:p>
            <a:r>
              <a:rPr lang="es-ES" sz="2400" dirty="0" smtClean="0">
                <a:latin typeface="Chalkboard"/>
                <a:cs typeface="Chalkboard"/>
              </a:rPr>
              <a:t>Colaborativo.</a:t>
            </a:r>
          </a:p>
          <a:p>
            <a:r>
              <a:rPr lang="es-ES" sz="2400" dirty="0" smtClean="0">
                <a:latin typeface="Chalkboard"/>
                <a:cs typeface="Chalkboard"/>
              </a:rPr>
              <a:t>Curioso, creativo, y motivado.</a:t>
            </a:r>
          </a:p>
          <a:p>
            <a:r>
              <a:rPr lang="es-ES" sz="2400" dirty="0" smtClean="0">
                <a:latin typeface="Chalkboard"/>
                <a:cs typeface="Chalkboard"/>
              </a:rPr>
              <a:t>Reflexivo y autoconsciente.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728" y="1778310"/>
            <a:ext cx="2244287" cy="15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5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017" y="17697"/>
            <a:ext cx="6413165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1F497D"/>
                </a:solidFill>
                <a:latin typeface="Chalkboard"/>
                <a:cs typeface="Chalkboard"/>
              </a:rPr>
              <a:t>Etapas del Autoaprendizaje</a:t>
            </a:r>
            <a:endParaRPr lang="es-ES" sz="3600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457200" y="2509809"/>
            <a:ext cx="8535211" cy="3855294"/>
            <a:chOff x="457199" y="1583014"/>
            <a:chExt cx="8535211" cy="3855294"/>
          </a:xfrm>
        </p:grpSpPr>
        <p:sp>
          <p:nvSpPr>
            <p:cNvPr id="4" name="CuadroTexto 3"/>
            <p:cNvSpPr txBox="1"/>
            <p:nvPr/>
          </p:nvSpPr>
          <p:spPr>
            <a:xfrm>
              <a:off x="457200" y="3745537"/>
              <a:ext cx="2036879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Chalkboard"/>
                  <a:cs typeface="Chalkboard"/>
                </a:rPr>
                <a:t>ESTUDIANTES DEPENDIENTES</a:t>
              </a:r>
              <a:endParaRPr lang="es-ES" sz="1400" dirty="0">
                <a:latin typeface="Chalkboard"/>
                <a:cs typeface="Chalkboard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57199" y="4268757"/>
              <a:ext cx="2036879" cy="116955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latin typeface="Chalkboard"/>
                  <a:cs typeface="Chalkboard"/>
                </a:rPr>
                <a:t>Requieren </a:t>
              </a:r>
              <a:r>
                <a:rPr lang="es-ES" sz="1400" b="1" dirty="0" smtClean="0">
                  <a:latin typeface="Chalkboard"/>
                  <a:cs typeface="Chalkboard"/>
                </a:rPr>
                <a:t>entrenamiento</a:t>
              </a:r>
              <a:r>
                <a:rPr lang="es-ES" sz="1400" dirty="0" smtClean="0">
                  <a:latin typeface="Chalkboard"/>
                  <a:cs typeface="Chalkboard"/>
                </a:rPr>
                <a:t> y motivación para ser más responsables en su aprendizaje</a:t>
              </a:r>
              <a:endParaRPr lang="es-ES" sz="1400" dirty="0">
                <a:latin typeface="Chalkboard"/>
                <a:cs typeface="Chalkboard"/>
              </a:endParaRPr>
            </a:p>
          </p:txBody>
        </p:sp>
        <p:grpSp>
          <p:nvGrpSpPr>
            <p:cNvPr id="16" name="Agrupar 15"/>
            <p:cNvGrpSpPr/>
            <p:nvPr/>
          </p:nvGrpSpPr>
          <p:grpSpPr>
            <a:xfrm>
              <a:off x="2642377" y="3067147"/>
              <a:ext cx="2036880" cy="1477327"/>
              <a:chOff x="457199" y="1970757"/>
              <a:chExt cx="2036880" cy="1477327"/>
            </a:xfrm>
          </p:grpSpPr>
          <p:sp>
            <p:nvSpPr>
              <p:cNvPr id="6" name="CuadroTexto 5"/>
              <p:cNvSpPr txBox="1"/>
              <p:nvPr/>
            </p:nvSpPr>
            <p:spPr>
              <a:xfrm>
                <a:off x="457199" y="1970757"/>
                <a:ext cx="2036880" cy="523220"/>
              </a:xfrm>
              <a:prstGeom prst="rect">
                <a:avLst/>
              </a:prstGeom>
              <a:solidFill>
                <a:srgbClr val="B9CDE5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>
                    <a:latin typeface="Chalkboard"/>
                    <a:cs typeface="Chalkboard"/>
                  </a:rPr>
                  <a:t>ESTUDIANTES </a:t>
                </a:r>
              </a:p>
              <a:p>
                <a:pPr algn="ctr"/>
                <a:r>
                  <a:rPr lang="es-ES" sz="1400" dirty="0" smtClean="0">
                    <a:latin typeface="Chalkboard"/>
                    <a:cs typeface="Chalkboard"/>
                  </a:rPr>
                  <a:t>MOTIVADOS</a:t>
                </a:r>
                <a:endParaRPr lang="es-ES" sz="1400" dirty="0">
                  <a:latin typeface="Chalkboard"/>
                  <a:cs typeface="Chalkboard"/>
                </a:endParaRPr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457201" y="2493977"/>
                <a:ext cx="2036878" cy="95410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latin typeface="Chalkboard"/>
                    <a:cs typeface="Chalkboard"/>
                  </a:rPr>
                  <a:t>Requieren </a:t>
                </a:r>
                <a:r>
                  <a:rPr lang="es-ES" sz="1400" b="1" dirty="0" smtClean="0">
                    <a:latin typeface="Chalkboard"/>
                    <a:cs typeface="Chalkboard"/>
                  </a:rPr>
                  <a:t>refuerzo</a:t>
                </a:r>
                <a:r>
                  <a:rPr lang="es-ES" sz="1400" dirty="0" smtClean="0">
                    <a:latin typeface="Chalkboard"/>
                    <a:cs typeface="Chalkboard"/>
                  </a:rPr>
                  <a:t> para reflexionar y </a:t>
                </a:r>
                <a:r>
                  <a:rPr lang="es-ES" sz="1400" dirty="0" err="1" smtClean="0">
                    <a:latin typeface="Chalkboard"/>
                    <a:cs typeface="Chalkboard"/>
                  </a:rPr>
                  <a:t>automanejar</a:t>
                </a:r>
                <a:r>
                  <a:rPr lang="es-ES" sz="1400" dirty="0" smtClean="0">
                    <a:latin typeface="Chalkboard"/>
                    <a:cs typeface="Chalkboard"/>
                  </a:rPr>
                  <a:t> su aprendizaje</a:t>
                </a:r>
                <a:endParaRPr lang="es-ES" sz="1400" dirty="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15" name="Agrupar 14"/>
            <p:cNvGrpSpPr/>
            <p:nvPr/>
          </p:nvGrpSpPr>
          <p:grpSpPr>
            <a:xfrm>
              <a:off x="4816116" y="2402078"/>
              <a:ext cx="2036879" cy="1477327"/>
              <a:chOff x="3374584" y="1878858"/>
              <a:chExt cx="2036879" cy="1477327"/>
            </a:xfrm>
          </p:grpSpPr>
          <p:sp>
            <p:nvSpPr>
              <p:cNvPr id="10" name="CuadroTexto 9"/>
              <p:cNvSpPr txBox="1"/>
              <p:nvPr/>
            </p:nvSpPr>
            <p:spPr>
              <a:xfrm>
                <a:off x="3374584" y="1878858"/>
                <a:ext cx="2036879" cy="523220"/>
              </a:xfrm>
              <a:prstGeom prst="rect">
                <a:avLst/>
              </a:prstGeom>
              <a:solidFill>
                <a:srgbClr val="B9CDE5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>
                    <a:latin typeface="Chalkboard"/>
                    <a:cs typeface="Chalkboard"/>
                  </a:rPr>
                  <a:t>ESTUDIANTES COMPROMETIDOS</a:t>
                </a:r>
                <a:endParaRPr lang="es-ES" sz="1400" dirty="0">
                  <a:latin typeface="Chalkboard"/>
                  <a:cs typeface="Chalkboard"/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3374584" y="2402078"/>
                <a:ext cx="2036879" cy="95410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latin typeface="Chalkboard"/>
                    <a:cs typeface="Chalkboard"/>
                  </a:rPr>
                  <a:t>Necesitan ser </a:t>
                </a:r>
                <a:r>
                  <a:rPr lang="es-ES" sz="1400" b="1" dirty="0" smtClean="0">
                    <a:latin typeface="Chalkboard"/>
                    <a:cs typeface="Chalkboard"/>
                  </a:rPr>
                  <a:t>guiados</a:t>
                </a:r>
                <a:r>
                  <a:rPr lang="es-ES" sz="1400" dirty="0" smtClean="0">
                    <a:latin typeface="Chalkboard"/>
                    <a:cs typeface="Chalkboard"/>
                  </a:rPr>
                  <a:t> a explorar, participar, trabajar en grupo y tomar iniciativas</a:t>
                </a:r>
                <a:endParaRPr lang="es-ES" sz="1400" dirty="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>
              <a:off x="6955531" y="1583014"/>
              <a:ext cx="2036879" cy="1256348"/>
              <a:chOff x="3374584" y="3745537"/>
              <a:chExt cx="2036879" cy="1256348"/>
            </a:xfrm>
          </p:grpSpPr>
          <p:sp>
            <p:nvSpPr>
              <p:cNvPr id="12" name="CuadroTexto 11"/>
              <p:cNvSpPr txBox="1"/>
              <p:nvPr/>
            </p:nvSpPr>
            <p:spPr>
              <a:xfrm>
                <a:off x="3374584" y="3745537"/>
                <a:ext cx="2036879" cy="523220"/>
              </a:xfrm>
              <a:prstGeom prst="rect">
                <a:avLst/>
              </a:prstGeom>
              <a:solidFill>
                <a:srgbClr val="B9CDE5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>
                    <a:latin typeface="Chalkboard"/>
                    <a:cs typeface="Chalkboard"/>
                  </a:rPr>
                  <a:t>ESTUDIANTES AUTODIRIGIDOS</a:t>
                </a:r>
                <a:endParaRPr lang="es-ES" sz="1400" dirty="0">
                  <a:latin typeface="Chalkboard"/>
                  <a:cs typeface="Chalkboard"/>
                </a:endParaRPr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3374584" y="4263221"/>
                <a:ext cx="2036879" cy="738664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>
                    <a:latin typeface="Chalkboard"/>
                    <a:cs typeface="Chalkboard"/>
                  </a:rPr>
                  <a:t>Planifican, monitorean y evalúan su proceso de aprendizaje</a:t>
                </a:r>
                <a:endParaRPr lang="es-ES" sz="1400" dirty="0">
                  <a:latin typeface="Chalkboard"/>
                  <a:cs typeface="Chalkboard"/>
                </a:endParaRPr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451" y="136901"/>
            <a:ext cx="1469960" cy="98487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68190" y="3174984"/>
            <a:ext cx="1063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omic Sans MS"/>
                <a:cs typeface="Comic Sans MS"/>
              </a:rPr>
              <a:t>motivación</a:t>
            </a:r>
            <a:endParaRPr lang="es-ES" sz="1400" dirty="0">
              <a:latin typeface="Comic Sans MS"/>
              <a:cs typeface="Comic Sans M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68021" y="2325143"/>
            <a:ext cx="1510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Comic Sans MS"/>
                <a:cs typeface="Comic Sans MS"/>
              </a:rPr>
              <a:t>organización</a:t>
            </a:r>
            <a:endParaRPr lang="es-ES" dirty="0">
              <a:latin typeface="Comic Sans MS"/>
              <a:cs typeface="Comic Sans M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26982" y="1546731"/>
            <a:ext cx="125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mic Sans MS"/>
                <a:cs typeface="Comic Sans MS"/>
              </a:rPr>
              <a:t>autonomía</a:t>
            </a:r>
            <a:endParaRPr lang="es-ES" dirty="0">
              <a:latin typeface="Comic Sans MS"/>
              <a:cs typeface="Comic Sans MS"/>
            </a:endParaRPr>
          </a:p>
        </p:txBody>
      </p:sp>
      <p:sp>
        <p:nvSpPr>
          <p:cNvPr id="28" name="Flecha curvada hacia abajo 27"/>
          <p:cNvSpPr/>
          <p:nvPr/>
        </p:nvSpPr>
        <p:spPr>
          <a:xfrm>
            <a:off x="1637731" y="3482761"/>
            <a:ext cx="1294315" cy="783149"/>
          </a:xfrm>
          <a:prstGeom prst="curvedDownArrow">
            <a:avLst>
              <a:gd name="adj1" fmla="val 17121"/>
              <a:gd name="adj2" fmla="val 31436"/>
              <a:gd name="adj3" fmla="val 209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Flecha curvada hacia abajo 28"/>
          <p:cNvSpPr/>
          <p:nvPr/>
        </p:nvSpPr>
        <p:spPr>
          <a:xfrm>
            <a:off x="3884644" y="2783409"/>
            <a:ext cx="1294315" cy="783149"/>
          </a:xfrm>
          <a:prstGeom prst="curvedDownArrow">
            <a:avLst>
              <a:gd name="adj1" fmla="val 17121"/>
              <a:gd name="adj2" fmla="val 31436"/>
              <a:gd name="adj3" fmla="val 209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Flecha curvada hacia abajo 29"/>
          <p:cNvSpPr/>
          <p:nvPr/>
        </p:nvSpPr>
        <p:spPr>
          <a:xfrm>
            <a:off x="5968017" y="2000260"/>
            <a:ext cx="1294315" cy="783149"/>
          </a:xfrm>
          <a:prstGeom prst="curvedDownArrow">
            <a:avLst>
              <a:gd name="adj1" fmla="val 17121"/>
              <a:gd name="adj2" fmla="val 31436"/>
              <a:gd name="adj3" fmla="val 209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5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1132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Chalkboard"/>
                <a:cs typeface="Chalkboard"/>
              </a:rPr>
              <a:t>Rol del Profesor en el Desarrollo de Autoaprendizaje</a:t>
            </a:r>
            <a:endParaRPr lang="es-ES" sz="32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77093"/>
            <a:ext cx="8229600" cy="32257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s-ES" sz="2400" dirty="0" smtClean="0">
                <a:solidFill>
                  <a:schemeClr val="accent1"/>
                </a:solidFill>
                <a:latin typeface="Chalkboard"/>
                <a:cs typeface="Chalkboard"/>
              </a:rPr>
              <a:t>Facilitador</a:t>
            </a:r>
          </a:p>
          <a:p>
            <a:pPr marL="457200" lvl="1" indent="0">
              <a:buNone/>
            </a:pPr>
            <a:r>
              <a:rPr lang="es-ES" sz="2400" dirty="0" smtClean="0">
                <a:latin typeface="Chalkboard"/>
                <a:cs typeface="Chalkboard"/>
              </a:rPr>
              <a:t>Empodera a los estudiantes en el uso de recursos relevantes, métodos y técnicas de evaluación.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dirty="0" smtClean="0">
                <a:solidFill>
                  <a:srgbClr val="4F81BD"/>
                </a:solidFill>
                <a:latin typeface="Chalkboard"/>
                <a:cs typeface="Chalkboard"/>
              </a:rPr>
              <a:t>Animador</a:t>
            </a:r>
          </a:p>
          <a:p>
            <a:pPr marL="457200" lvl="1" indent="0">
              <a:buNone/>
            </a:pPr>
            <a:r>
              <a:rPr lang="es-ES" sz="2400" dirty="0" smtClean="0">
                <a:latin typeface="Chalkboard"/>
                <a:cs typeface="Chalkboard"/>
              </a:rPr>
              <a:t>Fomenta el uso de material de autoaprendizaje.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2400" dirty="0" smtClean="0">
                <a:solidFill>
                  <a:srgbClr val="4F81BD"/>
                </a:solidFill>
                <a:latin typeface="Chalkboard"/>
                <a:cs typeface="Chalkboard"/>
              </a:rPr>
              <a:t>Diseñador</a:t>
            </a:r>
          </a:p>
          <a:p>
            <a:pPr marL="457200" lvl="1" indent="0">
              <a:buNone/>
            </a:pPr>
            <a:r>
              <a:rPr lang="es-ES" sz="2400" dirty="0" smtClean="0">
                <a:latin typeface="Chalkboard"/>
                <a:cs typeface="Chalkboard"/>
              </a:rPr>
              <a:t>Crea material didáctico de autoaprendizaje.</a:t>
            </a:r>
            <a:endParaRPr lang="es-ES" sz="2400" dirty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188" y="274638"/>
            <a:ext cx="2012257" cy="1348212"/>
          </a:xfrm>
          <a:prstGeom prst="rect">
            <a:avLst/>
          </a:prstGeom>
        </p:spPr>
      </p:pic>
      <p:sp>
        <p:nvSpPr>
          <p:cNvPr id="5" name="Cara sonriente 4"/>
          <p:cNvSpPr/>
          <p:nvPr/>
        </p:nvSpPr>
        <p:spPr>
          <a:xfrm>
            <a:off x="7898990" y="5926426"/>
            <a:ext cx="467923" cy="434456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77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280"/>
            <a:ext cx="8229600" cy="1143000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1F497D"/>
                </a:solidFill>
                <a:latin typeface="Chalkboard"/>
                <a:cs typeface="Chalkboard"/>
              </a:rPr>
              <a:t>Cómo Desarrollar el Aprendizaje Auto dirigido?</a:t>
            </a:r>
            <a:endParaRPr lang="es-ES" sz="2800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2842"/>
            <a:ext cx="8229600" cy="4961201"/>
          </a:xfrm>
        </p:spPr>
        <p:txBody>
          <a:bodyPr>
            <a:normAutofit lnSpcReduction="10000"/>
          </a:bodyPr>
          <a:lstStyle/>
          <a:p>
            <a:r>
              <a:rPr lang="es-ES" sz="1800" dirty="0" smtClean="0">
                <a:solidFill>
                  <a:srgbClr val="1F497D"/>
                </a:solidFill>
                <a:latin typeface="Chalkboard"/>
                <a:cs typeface="Chalkboard"/>
              </a:rPr>
              <a:t>Estimular Preguntar.</a:t>
            </a:r>
          </a:p>
          <a:p>
            <a:pPr lvl="1"/>
            <a:r>
              <a:rPr lang="es-ES" sz="1800" dirty="0">
                <a:latin typeface="Chalkboard"/>
                <a:cs typeface="Chalkboard"/>
              </a:rPr>
              <a:t>d</a:t>
            </a:r>
            <a:r>
              <a:rPr lang="es-ES" sz="1800" dirty="0" smtClean="0">
                <a:latin typeface="Chalkboard"/>
                <a:cs typeface="Chalkboard"/>
              </a:rPr>
              <a:t>ar importancia al tópico.</a:t>
            </a:r>
          </a:p>
          <a:p>
            <a:pPr lvl="1"/>
            <a:r>
              <a:rPr lang="es-ES" sz="1800" dirty="0" smtClean="0">
                <a:latin typeface="Chalkboard"/>
                <a:cs typeface="Chalkboard"/>
              </a:rPr>
              <a:t>no hay respuestas correcto/incorrecto.</a:t>
            </a:r>
          </a:p>
          <a:p>
            <a:pPr lvl="1"/>
            <a:r>
              <a:rPr lang="es-ES" sz="1800" dirty="0" smtClean="0">
                <a:latin typeface="Chalkboard"/>
                <a:cs typeface="Chalkboard"/>
              </a:rPr>
              <a:t>promueve investigación y análisis posterior.</a:t>
            </a:r>
          </a:p>
          <a:p>
            <a:pPr marL="457200" lvl="1" indent="0">
              <a:buNone/>
            </a:pPr>
            <a:endParaRPr lang="es-ES" sz="1800" dirty="0" smtClean="0">
              <a:latin typeface="Chalkboard"/>
              <a:cs typeface="Chalkboard"/>
            </a:endParaRPr>
          </a:p>
          <a:p>
            <a:r>
              <a:rPr lang="es-ES" sz="1800" dirty="0" smtClean="0">
                <a:solidFill>
                  <a:srgbClr val="1F497D"/>
                </a:solidFill>
                <a:latin typeface="Chalkboard"/>
                <a:cs typeface="Chalkboard"/>
              </a:rPr>
              <a:t>Resolver problemas.</a:t>
            </a:r>
          </a:p>
          <a:p>
            <a:pPr lvl="1"/>
            <a:r>
              <a:rPr lang="es-ES" sz="1800" dirty="0" smtClean="0">
                <a:latin typeface="Chalkboard"/>
                <a:cs typeface="Chalkboard"/>
              </a:rPr>
              <a:t>Estimula la creatividad y el pensamiento crítico.</a:t>
            </a:r>
          </a:p>
          <a:p>
            <a:pPr marL="457200" lvl="1" indent="0">
              <a:buNone/>
            </a:pPr>
            <a:endParaRPr lang="es-ES" sz="1800" dirty="0" smtClean="0">
              <a:latin typeface="Chalkboard"/>
              <a:cs typeface="Chalkboard"/>
            </a:endParaRPr>
          </a:p>
          <a:p>
            <a:r>
              <a:rPr lang="es-ES" sz="1800" dirty="0" smtClean="0">
                <a:solidFill>
                  <a:schemeClr val="tx2"/>
                </a:solidFill>
                <a:latin typeface="Chalkboard"/>
                <a:cs typeface="Chalkboard"/>
              </a:rPr>
              <a:t>Retroalimentación efectiva.</a:t>
            </a:r>
          </a:p>
          <a:p>
            <a:pPr lvl="1"/>
            <a:r>
              <a:rPr lang="es-ES" sz="1800" dirty="0" smtClean="0">
                <a:latin typeface="Chalkboard"/>
                <a:cs typeface="Chalkboard"/>
              </a:rPr>
              <a:t>Identificar las brechas entre su conocimiento y el objetivo a lograr.</a:t>
            </a:r>
          </a:p>
          <a:p>
            <a:pPr lvl="1"/>
            <a:r>
              <a:rPr lang="es-ES" sz="1800" dirty="0" smtClean="0">
                <a:latin typeface="Chalkboard"/>
                <a:cs typeface="Chalkboard"/>
              </a:rPr>
              <a:t>Refuerzo positivo por logros alcanzados.</a:t>
            </a:r>
          </a:p>
          <a:p>
            <a:pPr marL="457200" lvl="1" indent="0">
              <a:buNone/>
            </a:pPr>
            <a:endParaRPr lang="es-ES" sz="1800" dirty="0" smtClean="0">
              <a:latin typeface="Chalkboard"/>
              <a:cs typeface="Chalkboard"/>
            </a:endParaRPr>
          </a:p>
          <a:p>
            <a:r>
              <a:rPr lang="es-ES" sz="1800" dirty="0" smtClean="0">
                <a:solidFill>
                  <a:srgbClr val="1F497D"/>
                </a:solidFill>
                <a:latin typeface="Chalkboard"/>
                <a:cs typeface="Chalkboard"/>
              </a:rPr>
              <a:t>Escucha activa.</a:t>
            </a:r>
          </a:p>
          <a:p>
            <a:pPr lvl="1"/>
            <a:r>
              <a:rPr lang="es-ES" sz="1800" dirty="0" smtClean="0">
                <a:latin typeface="Chalkboard"/>
                <a:cs typeface="Chalkboard"/>
              </a:rPr>
              <a:t>Reflexión crítica de su proceso de aprendizaje y resultados.</a:t>
            </a:r>
          </a:p>
          <a:p>
            <a:pPr lvl="1"/>
            <a:r>
              <a:rPr lang="es-ES" sz="1800" dirty="0" smtClean="0">
                <a:latin typeface="Chalkboard"/>
                <a:cs typeface="Chalkboard"/>
              </a:rPr>
              <a:t>Permite autoevaluación.</a:t>
            </a:r>
            <a:endParaRPr lang="es-ES" sz="18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9526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602" y="1791139"/>
            <a:ext cx="3237785" cy="299495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6561268" y="1554370"/>
            <a:ext cx="241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Experto en Educación</a:t>
            </a:r>
            <a:endParaRPr lang="es-ES" dirty="0">
              <a:latin typeface="Chalkboard"/>
              <a:cs typeface="Chalkboar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04717" y="5135487"/>
            <a:ext cx="175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Docente Clínico</a:t>
            </a:r>
            <a:endParaRPr lang="es-E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825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310" y="274638"/>
            <a:ext cx="7026807" cy="1143000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solidFill>
                  <a:srgbClr val="1F497D"/>
                </a:solidFill>
                <a:latin typeface="Chalkboard"/>
                <a:cs typeface="Chalkboard"/>
              </a:rPr>
              <a:t>2. Valoración de </a:t>
            </a:r>
            <a:r>
              <a:rPr lang="es-ES" sz="3200" dirty="0" err="1" smtClean="0">
                <a:solidFill>
                  <a:srgbClr val="1F497D"/>
                </a:solidFill>
                <a:latin typeface="Chalkboard"/>
                <a:cs typeface="Chalkboard"/>
              </a:rPr>
              <a:t>Autocompetencia</a:t>
            </a:r>
            <a:r>
              <a:rPr lang="es-ES" sz="3200" dirty="0" smtClean="0">
                <a:solidFill>
                  <a:srgbClr val="1F497D"/>
                </a:solidFill>
                <a:latin typeface="Chalkboard"/>
                <a:cs typeface="Chalkboard"/>
              </a:rPr>
              <a:t/>
            </a:r>
            <a:br>
              <a:rPr lang="es-ES" sz="3200" dirty="0" smtClean="0">
                <a:solidFill>
                  <a:srgbClr val="1F497D"/>
                </a:solidFill>
                <a:latin typeface="Chalkboard"/>
                <a:cs typeface="Chalkboard"/>
              </a:rPr>
            </a:br>
            <a:r>
              <a:rPr lang="es-ES" sz="3200" dirty="0" smtClean="0">
                <a:solidFill>
                  <a:srgbClr val="1F497D"/>
                </a:solidFill>
                <a:latin typeface="Chalkboard"/>
                <a:cs typeface="Chalkboard"/>
              </a:rPr>
              <a:t>(“</a:t>
            </a:r>
            <a:r>
              <a:rPr lang="es-ES" sz="3200" dirty="0" err="1" smtClean="0">
                <a:solidFill>
                  <a:srgbClr val="1F497D"/>
                </a:solidFill>
                <a:latin typeface="Chalkboard"/>
                <a:cs typeface="Chalkboard"/>
              </a:rPr>
              <a:t>Self</a:t>
            </a:r>
            <a:r>
              <a:rPr lang="es-ES" sz="3200" dirty="0" smtClean="0">
                <a:solidFill>
                  <a:srgbClr val="1F497D"/>
                </a:solidFill>
                <a:latin typeface="Chalkboard"/>
                <a:cs typeface="Chalkboard"/>
              </a:rPr>
              <a:t> </a:t>
            </a:r>
            <a:r>
              <a:rPr lang="es-ES" sz="3200" dirty="0" err="1" smtClean="0">
                <a:solidFill>
                  <a:srgbClr val="1F497D"/>
                </a:solidFill>
                <a:latin typeface="Chalkboard"/>
                <a:cs typeface="Chalkboard"/>
              </a:rPr>
              <a:t>efficacy</a:t>
            </a:r>
            <a:r>
              <a:rPr lang="es-ES" sz="3200" dirty="0" smtClean="0">
                <a:solidFill>
                  <a:srgbClr val="1F497D"/>
                </a:solidFill>
                <a:latin typeface="Chalkboard"/>
                <a:cs typeface="Chalkboard"/>
              </a:rPr>
              <a:t>”, Bandura 1985)</a:t>
            </a:r>
            <a:endParaRPr lang="es-ES" sz="3200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3210" r="-3210"/>
          <a:stretch>
            <a:fillRect/>
          </a:stretch>
        </p:blipFill>
        <p:spPr>
          <a:xfrm>
            <a:off x="2548737" y="2218637"/>
            <a:ext cx="4466516" cy="2658162"/>
          </a:xfrm>
        </p:spPr>
      </p:pic>
      <p:sp>
        <p:nvSpPr>
          <p:cNvPr id="5" name="CuadroTexto 4"/>
          <p:cNvSpPr txBox="1"/>
          <p:nvPr/>
        </p:nvSpPr>
        <p:spPr>
          <a:xfrm>
            <a:off x="1064645" y="5954304"/>
            <a:ext cx="666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1F497D"/>
                </a:solidFill>
                <a:latin typeface="Chalkboard"/>
                <a:cs typeface="Chalkboard"/>
              </a:rPr>
              <a:t>Confianza en sus propias capacidades para realizar una tarea.</a:t>
            </a:r>
            <a:endParaRPr lang="es-ES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117" y="286080"/>
            <a:ext cx="1350006" cy="1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5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829" y="469151"/>
            <a:ext cx="6405674" cy="1143000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atin typeface="Chalkboard"/>
                <a:cs typeface="Chalkboard"/>
              </a:rPr>
              <a:t>Auto-valoración de </a:t>
            </a:r>
            <a:r>
              <a:rPr lang="es-ES" sz="3200" dirty="0" smtClean="0">
                <a:solidFill>
                  <a:srgbClr val="1F497D"/>
                </a:solidFill>
                <a:latin typeface="Chalkboard"/>
                <a:cs typeface="Chalkboard"/>
              </a:rPr>
              <a:t>Competencia</a:t>
            </a:r>
            <a:endParaRPr lang="es-ES" sz="3200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46834"/>
            <a:ext cx="8229600" cy="2844618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halkboard"/>
                <a:cs typeface="Chalkboard"/>
              </a:rPr>
              <a:t>Esta valoración determinará: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Lo que elijen hacer.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El esfuerzo entregado en determinada tarea.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El tiempo que persistan frente a la adversidad.</a:t>
            </a:r>
          </a:p>
          <a:p>
            <a:pPr lvl="1"/>
            <a:r>
              <a:rPr lang="es-ES" sz="2400" dirty="0" smtClean="0">
                <a:latin typeface="Chalkboard"/>
                <a:cs typeface="Chalkboard"/>
              </a:rPr>
              <a:t>El grado de ansiedad o confianza al enfrentar determinada tarea.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117" y="274638"/>
            <a:ext cx="1350006" cy="1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5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sz="3600" dirty="0" smtClean="0">
                <a:latin typeface="Chalkboard"/>
                <a:cs typeface="Chalkboard"/>
              </a:rPr>
              <a:t>Valoración de Competencia.</a:t>
            </a:r>
            <a:br>
              <a:rPr lang="es-ES" sz="3600" dirty="0" smtClean="0">
                <a:latin typeface="Chalkboard"/>
                <a:cs typeface="Chalkboard"/>
              </a:rPr>
            </a:br>
            <a:r>
              <a:rPr lang="es-ES" sz="3600" dirty="0" smtClean="0">
                <a:latin typeface="Chalkboard"/>
                <a:cs typeface="Chalkboard"/>
              </a:rPr>
              <a:t>Rol del Educador.</a:t>
            </a:r>
            <a:endParaRPr lang="es-ES" sz="36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679" y="2028242"/>
            <a:ext cx="8330287" cy="3875904"/>
          </a:xfrm>
        </p:spPr>
        <p:txBody>
          <a:bodyPr>
            <a:normAutofit fontScale="77500" lnSpcReduction="20000"/>
          </a:bodyPr>
          <a:lstStyle/>
          <a:p>
            <a:pPr marL="971550" lvl="1" indent="-514350">
              <a:buFont typeface="+mj-lt"/>
              <a:buAutoNum type="alphaUcPeriod"/>
            </a:pPr>
            <a:r>
              <a:rPr lang="es-ES" dirty="0" smtClean="0">
                <a:solidFill>
                  <a:srgbClr val="1F497D"/>
                </a:solidFill>
                <a:latin typeface="Chalkboard"/>
                <a:cs typeface="Chalkboard"/>
              </a:rPr>
              <a:t>Generar experiencias exitosas.</a:t>
            </a:r>
            <a:endParaRPr lang="es-ES" dirty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914400" lvl="2" indent="0">
              <a:buNone/>
            </a:pPr>
            <a:r>
              <a:rPr lang="es-ES" dirty="0">
                <a:latin typeface="Chalkboard"/>
                <a:cs typeface="Chalkboard"/>
              </a:rPr>
              <a:t> los éxitos aumentan la autovaloración, los fracasos la </a:t>
            </a:r>
            <a:r>
              <a:rPr lang="es-ES" dirty="0" smtClean="0">
                <a:latin typeface="Chalkboard"/>
                <a:cs typeface="Chalkboard"/>
              </a:rPr>
              <a:t>disminuyen.</a:t>
            </a:r>
          </a:p>
          <a:p>
            <a:pPr marL="914400" lvl="2" indent="0">
              <a:buNone/>
            </a:pPr>
            <a:endParaRPr lang="es-ES" dirty="0">
              <a:latin typeface="Chalkboard"/>
              <a:cs typeface="Chalkboard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s-ES" dirty="0" smtClean="0">
                <a:solidFill>
                  <a:srgbClr val="1F497D"/>
                </a:solidFill>
                <a:latin typeface="Chalkboard"/>
                <a:cs typeface="Chalkboard"/>
              </a:rPr>
              <a:t>Demostración.</a:t>
            </a:r>
            <a:endParaRPr lang="es-ES" dirty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914400" lvl="2" indent="0">
              <a:buNone/>
            </a:pPr>
            <a:r>
              <a:rPr lang="es-ES" dirty="0" smtClean="0">
                <a:latin typeface="Chalkboard"/>
                <a:cs typeface="Chalkboard"/>
              </a:rPr>
              <a:t>observar </a:t>
            </a:r>
            <a:r>
              <a:rPr lang="es-ES" dirty="0">
                <a:latin typeface="Chalkboard"/>
                <a:cs typeface="Chalkboard"/>
              </a:rPr>
              <a:t>a otro ser exitoso aumenta la </a:t>
            </a:r>
            <a:r>
              <a:rPr lang="es-ES" dirty="0" smtClean="0">
                <a:latin typeface="Chalkboard"/>
                <a:cs typeface="Chalkboard"/>
              </a:rPr>
              <a:t>convicción.</a:t>
            </a:r>
          </a:p>
          <a:p>
            <a:pPr marL="1371600" lvl="2" indent="-457200">
              <a:buFont typeface="+mj-lt"/>
              <a:buAutoNum type="alphaUcPeriod"/>
            </a:pPr>
            <a:endParaRPr lang="es-ES" dirty="0">
              <a:latin typeface="Chalkboard"/>
              <a:cs typeface="Chalkboard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s-ES" dirty="0">
                <a:solidFill>
                  <a:srgbClr val="1F497D"/>
                </a:solidFill>
                <a:latin typeface="Chalkboard"/>
                <a:cs typeface="Chalkboard"/>
              </a:rPr>
              <a:t>Persuasión </a:t>
            </a:r>
            <a:r>
              <a:rPr lang="es-ES" dirty="0" smtClean="0">
                <a:solidFill>
                  <a:srgbClr val="1F497D"/>
                </a:solidFill>
                <a:latin typeface="Chalkboard"/>
                <a:cs typeface="Chalkboard"/>
              </a:rPr>
              <a:t>verbal de tener las capacidades.</a:t>
            </a:r>
            <a:endParaRPr lang="es-ES" dirty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914400" lvl="2" indent="0">
              <a:buNone/>
            </a:pPr>
            <a:r>
              <a:rPr lang="es-ES" dirty="0" smtClean="0">
                <a:latin typeface="Chalkboard"/>
                <a:cs typeface="Chalkboard"/>
              </a:rPr>
              <a:t>especialmente </a:t>
            </a:r>
            <a:r>
              <a:rPr lang="es-ES" dirty="0">
                <a:latin typeface="Chalkboard"/>
                <a:cs typeface="Chalkboard"/>
              </a:rPr>
              <a:t>de alguien que es </a:t>
            </a:r>
            <a:r>
              <a:rPr lang="es-ES" dirty="0" smtClean="0">
                <a:latin typeface="Chalkboard"/>
                <a:cs typeface="Chalkboard"/>
              </a:rPr>
              <a:t>valorado por el alumno (mentor).</a:t>
            </a:r>
          </a:p>
          <a:p>
            <a:pPr marL="1371600" lvl="2" indent="-457200">
              <a:buFont typeface="+mj-lt"/>
              <a:buAutoNum type="alphaUcPeriod"/>
            </a:pPr>
            <a:endParaRPr lang="es-ES" dirty="0">
              <a:latin typeface="Chalkboard"/>
              <a:cs typeface="Chalkboard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s-ES" dirty="0">
                <a:solidFill>
                  <a:srgbClr val="1F497D"/>
                </a:solidFill>
                <a:latin typeface="Chalkboard"/>
                <a:cs typeface="Chalkboard"/>
              </a:rPr>
              <a:t>Estado </a:t>
            </a:r>
            <a:r>
              <a:rPr lang="es-ES" dirty="0" smtClean="0">
                <a:solidFill>
                  <a:srgbClr val="1F497D"/>
                </a:solidFill>
                <a:latin typeface="Chalkboard"/>
                <a:cs typeface="Chalkboard"/>
              </a:rPr>
              <a:t>psicológico.</a:t>
            </a:r>
            <a:endParaRPr lang="es-ES" dirty="0">
              <a:solidFill>
                <a:srgbClr val="1F497D"/>
              </a:solidFill>
              <a:latin typeface="Chalkboard"/>
              <a:cs typeface="Chalkboard"/>
            </a:endParaRPr>
          </a:p>
          <a:p>
            <a:pPr marL="914400" lvl="2" indent="0">
              <a:buNone/>
            </a:pPr>
            <a:r>
              <a:rPr lang="es-ES" dirty="0" smtClean="0">
                <a:latin typeface="Chalkboard"/>
                <a:cs typeface="Chalkboard"/>
              </a:rPr>
              <a:t>re</a:t>
            </a:r>
            <a:r>
              <a:rPr lang="es-ES" dirty="0">
                <a:latin typeface="Chalkboard"/>
                <a:cs typeface="Chalkboard"/>
              </a:rPr>
              <a:t>-interpretar la ansiedad o nerviosismo </a:t>
            </a:r>
            <a:r>
              <a:rPr lang="es-ES" dirty="0" smtClean="0">
                <a:latin typeface="Chalkboard"/>
                <a:cs typeface="Chalkboard"/>
              </a:rPr>
              <a:t>previo a nueva experiencia.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117" y="274638"/>
            <a:ext cx="1350006" cy="1528421"/>
          </a:xfrm>
          <a:prstGeom prst="rect">
            <a:avLst/>
          </a:prstGeom>
        </p:spPr>
      </p:pic>
      <p:sp>
        <p:nvSpPr>
          <p:cNvPr id="6" name="Cara sonriente 5"/>
          <p:cNvSpPr/>
          <p:nvPr/>
        </p:nvSpPr>
        <p:spPr>
          <a:xfrm>
            <a:off x="7898990" y="5926426"/>
            <a:ext cx="467923" cy="434456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23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3. Constructivismo</a:t>
            </a:r>
            <a:endParaRPr lang="es-ES" sz="36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17676"/>
          </a:xfrm>
        </p:spPr>
        <p:txBody>
          <a:bodyPr>
            <a:normAutofit/>
          </a:bodyPr>
          <a:lstStyle/>
          <a:p>
            <a:r>
              <a:rPr lang="es-ES" sz="2400" i="1" dirty="0" smtClean="0">
                <a:latin typeface="Comic Sans MS"/>
                <a:cs typeface="Comic Sans MS"/>
              </a:rPr>
              <a:t>“</a:t>
            </a:r>
            <a:r>
              <a:rPr lang="es-ES" sz="2400" i="1" dirty="0" err="1" smtClean="0">
                <a:latin typeface="Comic Sans MS"/>
                <a:cs typeface="Comic Sans MS"/>
              </a:rPr>
              <a:t>Tell</a:t>
            </a:r>
            <a:r>
              <a:rPr lang="es-ES" sz="2400" i="1" dirty="0" smtClean="0">
                <a:latin typeface="Comic Sans MS"/>
                <a:cs typeface="Comic Sans MS"/>
              </a:rPr>
              <a:t> me and I </a:t>
            </a:r>
            <a:r>
              <a:rPr lang="es-ES" sz="2400" i="1" dirty="0" err="1" smtClean="0">
                <a:latin typeface="Comic Sans MS"/>
                <a:cs typeface="Comic Sans MS"/>
              </a:rPr>
              <a:t>forget</a:t>
            </a:r>
            <a:r>
              <a:rPr lang="es-ES" sz="2400" i="1" dirty="0" smtClean="0">
                <a:latin typeface="Comic Sans MS"/>
                <a:cs typeface="Comic Sans MS"/>
              </a:rPr>
              <a:t>, show me and I </a:t>
            </a:r>
            <a:r>
              <a:rPr lang="es-ES" sz="2400" i="1" dirty="0" err="1" smtClean="0">
                <a:latin typeface="Comic Sans MS"/>
                <a:cs typeface="Comic Sans MS"/>
              </a:rPr>
              <a:t>remember</a:t>
            </a:r>
            <a:r>
              <a:rPr lang="es-ES" sz="2400" i="1" dirty="0" smtClean="0">
                <a:latin typeface="Comic Sans MS"/>
                <a:cs typeface="Comic Sans MS"/>
              </a:rPr>
              <a:t>, </a:t>
            </a:r>
            <a:r>
              <a:rPr lang="es-ES" sz="2400" i="1" dirty="0" err="1" smtClean="0">
                <a:latin typeface="Comic Sans MS"/>
                <a:cs typeface="Comic Sans MS"/>
              </a:rPr>
              <a:t>involve</a:t>
            </a:r>
            <a:r>
              <a:rPr lang="es-ES" sz="2400" i="1" dirty="0" smtClean="0">
                <a:latin typeface="Comic Sans MS"/>
                <a:cs typeface="Comic Sans MS"/>
              </a:rPr>
              <a:t> me and I </a:t>
            </a:r>
            <a:r>
              <a:rPr lang="es-ES" sz="2400" i="1" dirty="0" err="1" smtClean="0">
                <a:latin typeface="Comic Sans MS"/>
                <a:cs typeface="Comic Sans MS"/>
              </a:rPr>
              <a:t>understand</a:t>
            </a:r>
            <a:r>
              <a:rPr lang="es-ES" sz="2400" i="1" dirty="0" smtClean="0">
                <a:latin typeface="Comic Sans MS"/>
                <a:cs typeface="Comic Sans MS"/>
              </a:rPr>
              <a:t>” .</a:t>
            </a:r>
            <a:endParaRPr lang="es-E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47" y="3237874"/>
            <a:ext cx="23368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2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899187" cy="11430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algn="l"/>
            <a:r>
              <a:rPr lang="es-ES" sz="2800" dirty="0" smtClean="0">
                <a:latin typeface="Chalkboard"/>
                <a:cs typeface="Chalkboard"/>
              </a:rPr>
              <a:t>Constructivismo: El Estudiante Construye Conocimiento</a:t>
            </a:r>
            <a:r>
              <a:rPr lang="es-ES" sz="2800" dirty="0">
                <a:latin typeface="Chalkboard"/>
                <a:cs typeface="Chalkboard"/>
              </a:rPr>
              <a:t>.</a:t>
            </a:r>
            <a:r>
              <a:rPr lang="es-ES" sz="2800" dirty="0" smtClean="0">
                <a:latin typeface="Chalkboard"/>
                <a:cs typeface="Chalkboard"/>
              </a:rPr>
              <a:t> (Kelly 1955; </a:t>
            </a:r>
            <a:r>
              <a:rPr lang="es-ES" sz="2800" dirty="0" err="1" smtClean="0">
                <a:latin typeface="Chalkboard"/>
                <a:cs typeface="Chalkboard"/>
              </a:rPr>
              <a:t>Kolb</a:t>
            </a:r>
            <a:r>
              <a:rPr lang="es-ES" sz="2800" dirty="0" smtClean="0">
                <a:latin typeface="Chalkboard"/>
                <a:cs typeface="Chalkboard"/>
              </a:rPr>
              <a:t> 1991)</a:t>
            </a:r>
            <a:endParaRPr lang="es-ES" sz="28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16305"/>
            <a:ext cx="8229600" cy="33459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400" dirty="0" smtClean="0">
                <a:latin typeface="Chalkboard"/>
                <a:cs typeface="Chalkboard"/>
              </a:rPr>
              <a:t>Entendiendo y reflexionando sobre experiencias previas.</a:t>
            </a:r>
          </a:p>
          <a:p>
            <a:pPr marL="0" indent="0">
              <a:lnSpc>
                <a:spcPct val="90000"/>
              </a:lnSpc>
              <a:buNone/>
            </a:pPr>
            <a:endParaRPr lang="es-ES" sz="2400" dirty="0" smtClean="0">
              <a:latin typeface="Chalkboard"/>
              <a:cs typeface="Chalkboard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Chalkboard"/>
                <a:cs typeface="Chalkboard"/>
              </a:rPr>
              <a:t>Agregando o detallando un conocimiento previo.</a:t>
            </a:r>
          </a:p>
          <a:p>
            <a:pPr marL="0" indent="0">
              <a:lnSpc>
                <a:spcPct val="90000"/>
              </a:lnSpc>
              <a:buNone/>
            </a:pPr>
            <a:endParaRPr lang="es-ES" sz="2400" dirty="0" smtClean="0">
              <a:latin typeface="Chalkboard"/>
              <a:cs typeface="Chalkboard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Chalkboard"/>
                <a:cs typeface="Chalkboard"/>
              </a:rPr>
              <a:t>Combinando nuevo conocimiento en el entendimiento personal de la realidad.</a:t>
            </a:r>
          </a:p>
          <a:p>
            <a:pPr marL="0" indent="0">
              <a:lnSpc>
                <a:spcPct val="90000"/>
              </a:lnSpc>
              <a:buNone/>
            </a:pPr>
            <a:endParaRPr lang="es-ES" sz="2400" dirty="0" smtClean="0">
              <a:latin typeface="Chalkboard"/>
              <a:cs typeface="Chalkboard"/>
            </a:endParaRPr>
          </a:p>
          <a:p>
            <a:pPr>
              <a:lnSpc>
                <a:spcPct val="90000"/>
              </a:lnSpc>
            </a:pPr>
            <a:r>
              <a:rPr lang="es-ES" sz="2400" dirty="0" smtClean="0">
                <a:latin typeface="Chalkboard"/>
                <a:cs typeface="Chalkboard"/>
              </a:rPr>
              <a:t>Repitiendo experiencia.</a:t>
            </a:r>
            <a:endParaRPr lang="es-ES" sz="2400" dirty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359" y="274638"/>
            <a:ext cx="1218989" cy="13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16345"/>
            <a:ext cx="6888843" cy="1143000"/>
          </a:xfrm>
        </p:spPr>
        <p:txBody>
          <a:bodyPr>
            <a:normAutofit/>
          </a:bodyPr>
          <a:lstStyle/>
          <a:p>
            <a:pPr algn="l"/>
            <a:r>
              <a:rPr lang="es-CL" sz="2800" dirty="0" smtClean="0">
                <a:solidFill>
                  <a:srgbClr val="1F497D"/>
                </a:solidFill>
                <a:latin typeface="Chalkboard"/>
                <a:cs typeface="Chalkboard"/>
              </a:rPr>
              <a:t>Construyendo la </a:t>
            </a:r>
            <a:r>
              <a:rPr lang="es-CL" sz="2800" dirty="0">
                <a:solidFill>
                  <a:srgbClr val="1F497D"/>
                </a:solidFill>
                <a:latin typeface="Chalkboard"/>
                <a:cs typeface="Chalkboard"/>
              </a:rPr>
              <a:t>E</a:t>
            </a:r>
            <a:r>
              <a:rPr lang="es-CL" sz="2800" dirty="0" smtClean="0">
                <a:solidFill>
                  <a:srgbClr val="1F497D"/>
                </a:solidFill>
                <a:latin typeface="Chalkboard"/>
                <a:cs typeface="Chalkboard"/>
              </a:rPr>
              <a:t>structura Cognitiva (Bloom,1963)</a:t>
            </a:r>
            <a:endParaRPr lang="es-CL" sz="2800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71063780"/>
              </p:ext>
            </p:extLst>
          </p:nvPr>
        </p:nvGraphicFramePr>
        <p:xfrm>
          <a:off x="1541359" y="21407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7359" y="274638"/>
            <a:ext cx="1218989" cy="13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5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83329"/>
            <a:ext cx="8229600" cy="3080376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s-ES" sz="2000" dirty="0" smtClean="0">
                <a:latin typeface="Chalkboard"/>
                <a:cs typeface="Chalkboard"/>
              </a:rPr>
              <a:t>Proveedor </a:t>
            </a:r>
            <a:r>
              <a:rPr lang="es-ES" sz="2000" dirty="0">
                <a:latin typeface="Chalkboard"/>
                <a:cs typeface="Chalkboard"/>
              </a:rPr>
              <a:t>de instancias de aprendizaje que clarifiquen la brecha entre lo que sabe (conocimiento previo) y la experiencia </a:t>
            </a:r>
            <a:r>
              <a:rPr lang="es-ES" sz="2000" dirty="0" smtClean="0">
                <a:latin typeface="Chalkboard"/>
                <a:cs typeface="Chalkboard"/>
              </a:rPr>
              <a:t>nueva.</a:t>
            </a:r>
          </a:p>
          <a:p>
            <a:pPr marL="0" indent="0">
              <a:buNone/>
            </a:pPr>
            <a:endParaRPr lang="es-ES" sz="2000" dirty="0">
              <a:latin typeface="Chalkboard"/>
              <a:cs typeface="Chalkboard"/>
            </a:endParaRPr>
          </a:p>
          <a:p>
            <a:pPr marL="457200" indent="-457200">
              <a:buFont typeface="+mj-lt"/>
              <a:buAutoNum type="alphaUcPeriod"/>
            </a:pPr>
            <a:r>
              <a:rPr lang="es-ES" sz="2000" dirty="0" smtClean="0">
                <a:latin typeface="Chalkboard"/>
                <a:cs typeface="Chalkboard"/>
              </a:rPr>
              <a:t>Involucrar </a:t>
            </a:r>
            <a:r>
              <a:rPr lang="es-ES" sz="2000" dirty="0">
                <a:latin typeface="Chalkboard"/>
                <a:cs typeface="Chalkboard"/>
              </a:rPr>
              <a:t>activamente a los estudiantes en su aprendizaje mediante interacción grupal y usando problemas </a:t>
            </a:r>
            <a:r>
              <a:rPr lang="es-ES" sz="2000" dirty="0" smtClean="0">
                <a:latin typeface="Chalkboard"/>
                <a:cs typeface="Chalkboard"/>
              </a:rPr>
              <a:t>relevantes.</a:t>
            </a:r>
          </a:p>
          <a:p>
            <a:pPr marL="0" indent="0">
              <a:buNone/>
            </a:pPr>
            <a:endParaRPr lang="es-ES" sz="2000" dirty="0">
              <a:latin typeface="Chalkboard"/>
              <a:cs typeface="Chalkboard"/>
            </a:endParaRPr>
          </a:p>
          <a:p>
            <a:pPr marL="457200" indent="-457200">
              <a:buFont typeface="+mj-lt"/>
              <a:buAutoNum type="alphaUcPeriod"/>
            </a:pPr>
            <a:r>
              <a:rPr lang="es-ES" sz="2000" dirty="0" smtClean="0">
                <a:latin typeface="Chalkboard"/>
                <a:cs typeface="Chalkboard"/>
              </a:rPr>
              <a:t>Proporcionar </a:t>
            </a:r>
            <a:r>
              <a:rPr lang="es-ES" sz="2000" dirty="0">
                <a:latin typeface="Chalkboard"/>
                <a:cs typeface="Chalkboard"/>
              </a:rPr>
              <a:t>el tiempo adecuado para la </a:t>
            </a:r>
            <a:r>
              <a:rPr lang="es-ES" sz="2000" dirty="0" smtClean="0">
                <a:latin typeface="Chalkboard"/>
                <a:cs typeface="Chalkboard"/>
              </a:rPr>
              <a:t>“</a:t>
            </a:r>
            <a:r>
              <a:rPr lang="es-ES" sz="2000" dirty="0">
                <a:latin typeface="Chalkboard"/>
                <a:cs typeface="Chalkboard"/>
              </a:rPr>
              <a:t>digestión” </a:t>
            </a:r>
            <a:r>
              <a:rPr lang="es-ES" sz="2000" dirty="0" smtClean="0">
                <a:latin typeface="Chalkboard"/>
                <a:cs typeface="Chalkboard"/>
              </a:rPr>
              <a:t>y “sedimentación” de </a:t>
            </a:r>
            <a:r>
              <a:rPr lang="es-ES" sz="2000" dirty="0">
                <a:latin typeface="Chalkboard"/>
                <a:cs typeface="Chalkboard"/>
              </a:rPr>
              <a:t>nuevos conocimientos.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14217" y="393239"/>
            <a:ext cx="5460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1F497D"/>
                </a:solidFill>
                <a:latin typeface="Chalkboard"/>
                <a:cs typeface="Chalkboard"/>
              </a:rPr>
              <a:t>Constructivismo.</a:t>
            </a:r>
          </a:p>
          <a:p>
            <a:r>
              <a:rPr lang="es-ES" sz="3200" dirty="0" smtClean="0">
                <a:solidFill>
                  <a:srgbClr val="1F497D"/>
                </a:solidFill>
                <a:latin typeface="Chalkboard"/>
                <a:cs typeface="Chalkboard"/>
              </a:rPr>
              <a:t>Roles del Docente</a:t>
            </a:r>
            <a:endParaRPr lang="es-ES" sz="3200" dirty="0">
              <a:solidFill>
                <a:srgbClr val="1F497D"/>
              </a:solidFill>
              <a:latin typeface="Chalkboard"/>
              <a:cs typeface="Chalkboard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385" y="393239"/>
            <a:ext cx="1094415" cy="1207425"/>
          </a:xfrm>
          <a:prstGeom prst="rect">
            <a:avLst/>
          </a:prstGeom>
        </p:spPr>
      </p:pic>
      <p:sp>
        <p:nvSpPr>
          <p:cNvPr id="7" name="Cara sonriente 6"/>
          <p:cNvSpPr/>
          <p:nvPr/>
        </p:nvSpPr>
        <p:spPr>
          <a:xfrm>
            <a:off x="7898990" y="5926426"/>
            <a:ext cx="467923" cy="434456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95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>
                <a:latin typeface="Chalkboard"/>
                <a:cs typeface="Chalkboard"/>
              </a:rPr>
              <a:t>4. Práctica Reflexiva</a:t>
            </a:r>
            <a:br>
              <a:rPr lang="es-ES" sz="3600" dirty="0" smtClean="0">
                <a:latin typeface="Chalkboard"/>
                <a:cs typeface="Chalkboard"/>
              </a:rPr>
            </a:br>
            <a:r>
              <a:rPr lang="es-ES" sz="3600" dirty="0" smtClean="0">
                <a:latin typeface="Chalkboard"/>
                <a:cs typeface="Chalkboard"/>
              </a:rPr>
              <a:t>(Donald </a:t>
            </a:r>
            <a:r>
              <a:rPr lang="es-ES" sz="3600" dirty="0" err="1" smtClean="0">
                <a:latin typeface="Chalkboard"/>
                <a:cs typeface="Chalkboard"/>
              </a:rPr>
              <a:t>Schön</a:t>
            </a:r>
            <a:r>
              <a:rPr lang="es-ES" sz="3600" dirty="0" smtClean="0">
                <a:latin typeface="Chalkboard"/>
                <a:cs typeface="Chalkboard"/>
              </a:rPr>
              <a:t>)</a:t>
            </a:r>
            <a:endParaRPr lang="es-ES" sz="3600" dirty="0">
              <a:latin typeface="Chalkboard"/>
              <a:cs typeface="Chalkboard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387" b="5260"/>
          <a:stretch/>
        </p:blipFill>
        <p:spPr>
          <a:xfrm>
            <a:off x="3111413" y="2114670"/>
            <a:ext cx="1998804" cy="275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5416"/>
            <a:ext cx="4756802" cy="114300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latin typeface="Chalkboard"/>
                <a:cs typeface="Chalkboard"/>
              </a:rPr>
              <a:t>Práctica Reflexiva</a:t>
            </a:r>
            <a:endParaRPr lang="es-ES" sz="36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28498"/>
            <a:ext cx="8229600" cy="3697665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latin typeface="Chalkboard"/>
                <a:cs typeface="Chalkboard"/>
              </a:rPr>
              <a:t>El conocimiento teórico adquirido en la formación profesional a menudo no es útil para la resolución de problemas en la práctica clínica.</a:t>
            </a:r>
          </a:p>
          <a:p>
            <a:endParaRPr lang="es-ES" dirty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Reflexión en la acción</a:t>
            </a:r>
          </a:p>
          <a:p>
            <a:pPr lvl="1"/>
            <a:r>
              <a:rPr lang="es-ES" dirty="0" smtClean="0">
                <a:latin typeface="Chalkboard"/>
                <a:cs typeface="Chalkboard"/>
              </a:rPr>
              <a:t>inmediata</a:t>
            </a:r>
          </a:p>
          <a:p>
            <a:r>
              <a:rPr lang="es-ES" dirty="0" smtClean="0">
                <a:latin typeface="Chalkboard"/>
                <a:cs typeface="Chalkboard"/>
              </a:rPr>
              <a:t>Reflexión después de la acción</a:t>
            </a:r>
          </a:p>
          <a:p>
            <a:pPr lvl="1"/>
            <a:r>
              <a:rPr lang="es-ES" dirty="0">
                <a:latin typeface="Chalkboard"/>
                <a:cs typeface="Chalkboard"/>
              </a:rPr>
              <a:t>r</a:t>
            </a:r>
            <a:r>
              <a:rPr lang="es-ES" dirty="0" smtClean="0">
                <a:latin typeface="Chalkboard"/>
                <a:cs typeface="Chalkboard"/>
              </a:rPr>
              <a:t>etrospectiva</a:t>
            </a:r>
          </a:p>
          <a:p>
            <a:pPr lvl="1"/>
            <a:endParaRPr lang="es-ES" dirty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Reformulación de su práctica que determina la sabiduría o el arte de su oficio.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387" b="5260"/>
          <a:stretch/>
        </p:blipFill>
        <p:spPr>
          <a:xfrm>
            <a:off x="7449310" y="354568"/>
            <a:ext cx="1237490" cy="17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2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smtClean="0">
                <a:latin typeface="Comic Sans MS"/>
                <a:cs typeface="Comic Sans MS"/>
              </a:rPr>
              <a:t>Práctica Reflexiva</a:t>
            </a:r>
            <a:endParaRPr lang="es-ES" sz="3600" dirty="0">
              <a:latin typeface="Comic Sans MS"/>
              <a:cs typeface="Comic Sans M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1821" y="4370834"/>
            <a:ext cx="71045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hacer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670279" y="2830407"/>
            <a:ext cx="81855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revisar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813932" y="2830407"/>
            <a:ext cx="105670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planificar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8387" b="5260"/>
          <a:stretch/>
        </p:blipFill>
        <p:spPr>
          <a:xfrm>
            <a:off x="7768252" y="274638"/>
            <a:ext cx="1103983" cy="152222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44433" y="5328542"/>
            <a:ext cx="174041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Detectar cambio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010897" y="5309997"/>
            <a:ext cx="174278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Modificar acción</a:t>
            </a:r>
            <a:endParaRPr lang="es-ES" dirty="0"/>
          </a:p>
        </p:txBody>
      </p:sp>
      <p:sp>
        <p:nvSpPr>
          <p:cNvPr id="9" name="Anillo 8"/>
          <p:cNvSpPr/>
          <p:nvPr/>
        </p:nvSpPr>
        <p:spPr>
          <a:xfrm>
            <a:off x="3152911" y="2031455"/>
            <a:ext cx="2295052" cy="2250260"/>
          </a:xfrm>
          <a:prstGeom prst="donut">
            <a:avLst>
              <a:gd name="adj" fmla="val 7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Anillo 9"/>
          <p:cNvSpPr/>
          <p:nvPr/>
        </p:nvSpPr>
        <p:spPr>
          <a:xfrm>
            <a:off x="3903834" y="4823577"/>
            <a:ext cx="869000" cy="822333"/>
          </a:xfrm>
          <a:prstGeom prst="donut">
            <a:avLst>
              <a:gd name="adj" fmla="val 872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53682" y="3015073"/>
            <a:ext cx="109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action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981821" y="5058949"/>
            <a:ext cx="725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In </a:t>
            </a:r>
            <a:r>
              <a:rPr lang="es-ES" sz="1200" dirty="0" err="1" smtClean="0"/>
              <a:t>action</a:t>
            </a:r>
            <a:endParaRPr lang="es-ES" sz="1200" dirty="0"/>
          </a:p>
        </p:txBody>
      </p:sp>
      <p:sp>
        <p:nvSpPr>
          <p:cNvPr id="17" name="Flecha a la derecha con bandas 16"/>
          <p:cNvSpPr/>
          <p:nvPr/>
        </p:nvSpPr>
        <p:spPr>
          <a:xfrm rot="18969653">
            <a:off x="5140397" y="3842325"/>
            <a:ext cx="635039" cy="22679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 la derecha con bandas 17"/>
          <p:cNvSpPr/>
          <p:nvPr/>
        </p:nvSpPr>
        <p:spPr>
          <a:xfrm rot="10800000">
            <a:off x="3903834" y="1703900"/>
            <a:ext cx="635039" cy="22679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a la derecha con bandas 18"/>
          <p:cNvSpPr/>
          <p:nvPr/>
        </p:nvSpPr>
        <p:spPr>
          <a:xfrm rot="2581154">
            <a:off x="2801970" y="3844509"/>
            <a:ext cx="635039" cy="22679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a la derecha con bandas 19"/>
          <p:cNvSpPr/>
          <p:nvPr/>
        </p:nvSpPr>
        <p:spPr>
          <a:xfrm rot="2996537">
            <a:off x="4746449" y="4793093"/>
            <a:ext cx="635039" cy="22679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 la derecha con bandas 20"/>
          <p:cNvSpPr/>
          <p:nvPr/>
        </p:nvSpPr>
        <p:spPr>
          <a:xfrm rot="10800000">
            <a:off x="3981821" y="5906794"/>
            <a:ext cx="635039" cy="22679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 la derecha con bandas 21"/>
          <p:cNvSpPr/>
          <p:nvPr/>
        </p:nvSpPr>
        <p:spPr>
          <a:xfrm rot="8036563">
            <a:off x="3284326" y="4861576"/>
            <a:ext cx="635039" cy="22679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53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halkboard"/>
                <a:cs typeface="Chalkboard"/>
              </a:rPr>
              <a:t>Objetivo de esta Sesión</a:t>
            </a:r>
            <a:endParaRPr lang="es-ES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24707"/>
            <a:ext cx="8229600" cy="13975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>
                <a:latin typeface="Chalkboard"/>
                <a:cs typeface="Chalkboard"/>
              </a:rPr>
              <a:t>Conocer la Teoría del Aprendizaje de adultos y su aplicación en la Docencia </a:t>
            </a:r>
            <a:r>
              <a:rPr lang="es-ES" dirty="0">
                <a:latin typeface="Chalkboard"/>
                <a:cs typeface="Chalkboard"/>
              </a:rPr>
              <a:t>C</a:t>
            </a:r>
            <a:r>
              <a:rPr lang="es-ES" dirty="0" smtClean="0">
                <a:latin typeface="Chalkboard"/>
                <a:cs typeface="Chalkboard"/>
              </a:rPr>
              <a:t>línica.</a:t>
            </a:r>
            <a:endParaRPr lang="es-ES" dirty="0">
              <a:latin typeface="Chalkboard"/>
              <a:cs typeface="Chalkboard"/>
            </a:endParaRPr>
          </a:p>
        </p:txBody>
      </p:sp>
      <p:pic>
        <p:nvPicPr>
          <p:cNvPr id="4" name="Picture 2" descr="http://lbarreiro.files.wordpress.com/2006/11/profesores.gif"/>
          <p:cNvPicPr>
            <a:picLocks noChangeAspect="1" noChangeArrowheads="1"/>
          </p:cNvPicPr>
          <p:nvPr/>
        </p:nvPicPr>
        <p:blipFill rotWithShape="1">
          <a:blip r:embed="rId2" cstate="print"/>
          <a:srcRect l="59522" t="16275" b="2080"/>
          <a:stretch/>
        </p:blipFill>
        <p:spPr bwMode="auto">
          <a:xfrm>
            <a:off x="6716947" y="3421500"/>
            <a:ext cx="1969853" cy="3061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47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39016" cy="1143000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atin typeface="Chalkboard"/>
                <a:cs typeface="Chalkboard"/>
              </a:rPr>
              <a:t>Práctica Reflexiva. </a:t>
            </a:r>
            <a:br>
              <a:rPr lang="es-ES" sz="3200" dirty="0" smtClean="0">
                <a:latin typeface="Chalkboard"/>
                <a:cs typeface="Chalkboard"/>
              </a:rPr>
            </a:br>
            <a:r>
              <a:rPr lang="es-ES" sz="3200" dirty="0" smtClean="0">
                <a:latin typeface="Chalkboard"/>
                <a:cs typeface="Chalkboard"/>
              </a:rPr>
              <a:t>Rol docente.</a:t>
            </a:r>
            <a:endParaRPr lang="es-ES" sz="32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532355"/>
            <a:ext cx="8229600" cy="186430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s-ES" sz="2400" dirty="0" smtClean="0">
                <a:latin typeface="Chalkboard"/>
                <a:cs typeface="Chalkboard"/>
              </a:rPr>
              <a:t>Crear instancias para compartir eventos clínicos </a:t>
            </a:r>
            <a:r>
              <a:rPr lang="es-ES" sz="2400" dirty="0">
                <a:latin typeface="Chalkboard"/>
                <a:cs typeface="Chalkboard"/>
              </a:rPr>
              <a:t>con </a:t>
            </a:r>
            <a:r>
              <a:rPr lang="es-ES" sz="2400" dirty="0" smtClean="0">
                <a:latin typeface="Chalkboard"/>
                <a:cs typeface="Chalkboard"/>
              </a:rPr>
              <a:t>pares o docentes.</a:t>
            </a:r>
          </a:p>
          <a:p>
            <a:pPr marL="0" indent="0">
              <a:buNone/>
            </a:pPr>
            <a:endParaRPr lang="es-ES" sz="2400" dirty="0" smtClean="0">
              <a:latin typeface="Chalkboard"/>
              <a:cs typeface="Chalkboard"/>
            </a:endParaRPr>
          </a:p>
          <a:p>
            <a:pPr marL="457200" indent="-457200">
              <a:buFont typeface="+mj-lt"/>
              <a:buAutoNum type="alphaUcPeriod"/>
            </a:pPr>
            <a:r>
              <a:rPr lang="es-ES" sz="2400" dirty="0" smtClean="0">
                <a:latin typeface="Chalkboard"/>
                <a:cs typeface="Chalkboard"/>
              </a:rPr>
              <a:t>Retroalimentación</a:t>
            </a:r>
            <a:r>
              <a:rPr lang="es-ES" sz="2400" dirty="0">
                <a:latin typeface="Chalkboard"/>
                <a:cs typeface="Chalkboard"/>
              </a:rPr>
              <a:t> </a:t>
            </a:r>
            <a:r>
              <a:rPr lang="es-ES" sz="2400" dirty="0" smtClean="0">
                <a:latin typeface="Chalkboard"/>
                <a:cs typeface="Chalkboard"/>
              </a:rPr>
              <a:t>programada periódica.</a:t>
            </a:r>
          </a:p>
          <a:p>
            <a:pPr marL="0" indent="0">
              <a:buNone/>
            </a:pPr>
            <a:endParaRPr lang="es-ES" sz="2400" dirty="0" smtClean="0">
              <a:latin typeface="Chalkboard"/>
              <a:cs typeface="Chalkboard"/>
            </a:endParaRPr>
          </a:p>
          <a:p>
            <a:pPr marL="457200" indent="-457200">
              <a:buFont typeface="+mj-lt"/>
              <a:buAutoNum type="alphaUcPeriod"/>
            </a:pPr>
            <a:r>
              <a:rPr lang="es-ES" sz="2400" dirty="0" smtClean="0">
                <a:latin typeface="Chalkboard"/>
                <a:cs typeface="Chalkboard"/>
              </a:rPr>
              <a:t>Promover uso de portafolios.</a:t>
            </a:r>
            <a:endParaRPr lang="es-ES" sz="2400" dirty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387" b="5260"/>
          <a:stretch/>
        </p:blipFill>
        <p:spPr>
          <a:xfrm>
            <a:off x="7449310" y="354568"/>
            <a:ext cx="1237490" cy="1706314"/>
          </a:xfrm>
          <a:prstGeom prst="rect">
            <a:avLst/>
          </a:prstGeom>
        </p:spPr>
      </p:pic>
      <p:sp>
        <p:nvSpPr>
          <p:cNvPr id="5" name="Cara sonriente 4"/>
          <p:cNvSpPr/>
          <p:nvPr/>
        </p:nvSpPr>
        <p:spPr>
          <a:xfrm>
            <a:off x="7898990" y="5926426"/>
            <a:ext cx="467923" cy="434456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52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6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latin typeface="Chalkboard"/>
                <a:cs typeface="Chalkboard"/>
              </a:rPr>
              <a:t>Estrategias básicas en el Aprendizaje de Adultos</a:t>
            </a:r>
            <a:endParaRPr lang="es-ES" sz="2800" dirty="0">
              <a:latin typeface="Chalkboard"/>
              <a:cs typeface="Chalkboard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03224"/>
              </p:ext>
            </p:extLst>
          </p:nvPr>
        </p:nvGraphicFramePr>
        <p:xfrm>
          <a:off x="617798" y="1660164"/>
          <a:ext cx="8069002" cy="284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501"/>
                <a:gridCol w="403450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1. Autoaprendizaje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2. Autoeficacia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-Estimular preguntas.</a:t>
                      </a:r>
                    </a:p>
                    <a:p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 P</a:t>
                      </a:r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lantear problemas.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- Identificar brecha entre</a:t>
                      </a: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 lo que sabe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 y lo que debe saber.</a:t>
                      </a:r>
                      <a:endParaRPr lang="es-ES" sz="1400" b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- Autoevaluación.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-Demostración exitosa.</a:t>
                      </a:r>
                    </a:p>
                    <a:p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-Inmersión progresiva en la práctica.</a:t>
                      </a:r>
                    </a:p>
                    <a:p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-Identificar</a:t>
                      </a: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 temores, miedos.</a:t>
                      </a:r>
                    </a:p>
                    <a:p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-Reforzar logros.</a:t>
                      </a:r>
                      <a:endParaRPr lang="es-ES" sz="1400" b="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3. Constructivismo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4. Práctica reflexiva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- Progresión cognitiva: conocer, entender, aplicar, analizar, sintetizar.</a:t>
                      </a:r>
                    </a:p>
                    <a:p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-Interacción grupal.</a:t>
                      </a:r>
                    </a:p>
                    <a:p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-Identificar lo que falta por aprender.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b="0" dirty="0" smtClean="0">
                          <a:solidFill>
                            <a:srgbClr val="000000"/>
                          </a:solidFill>
                        </a:rPr>
                        <a:t>Compartir eventos clínicos</a:t>
                      </a: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 con docentes y pares.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Retroalimentación programada.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b="0" baseline="0" dirty="0" smtClean="0">
                          <a:solidFill>
                            <a:srgbClr val="000000"/>
                          </a:solidFill>
                        </a:rPr>
                        <a:t>Uso de portafolios.</a:t>
                      </a:r>
                      <a:endParaRPr lang="es-E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387" b="5260"/>
          <a:stretch/>
        </p:blipFill>
        <p:spPr>
          <a:xfrm>
            <a:off x="7885583" y="4048227"/>
            <a:ext cx="801217" cy="11047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74" y="4048227"/>
            <a:ext cx="945113" cy="10427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13" y="1660164"/>
            <a:ext cx="869287" cy="9841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0073"/>
          <a:stretch/>
        </p:blipFill>
        <p:spPr>
          <a:xfrm>
            <a:off x="3603640" y="1660164"/>
            <a:ext cx="1050747" cy="880802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09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halkboard"/>
                <a:cs typeface="Chalkboard"/>
              </a:rPr>
              <a:t>Conclusiones. Hacia un aprendizaje efectivo</a:t>
            </a:r>
            <a:endParaRPr lang="es-ES" sz="32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>
                <a:latin typeface="Chalkboard"/>
                <a:cs typeface="Chalkboard"/>
              </a:rPr>
              <a:t>Conozca al estudiante. El aprendizaje es personalizado y basado en su experiencia previa.</a:t>
            </a:r>
          </a:p>
          <a:p>
            <a:endParaRPr lang="es-ES" dirty="0" smtClean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El Estudiante debe incorporarse </a:t>
            </a:r>
            <a:r>
              <a:rPr lang="es-ES" dirty="0">
                <a:latin typeface="Chalkboard"/>
                <a:cs typeface="Chalkboard"/>
              </a:rPr>
              <a:t>a</a:t>
            </a:r>
            <a:r>
              <a:rPr lang="es-ES" dirty="0" smtClean="0">
                <a:latin typeface="Chalkboard"/>
                <a:cs typeface="Chalkboard"/>
              </a:rPr>
              <a:t>ctivamente en la planificación, ejecución y autoevaluación de su Proceso Educativo.</a:t>
            </a:r>
          </a:p>
          <a:p>
            <a:endParaRPr lang="es-ES" dirty="0" smtClean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El aprendizaje debe estar centrado en la comprensión y solución de problemas de la práctica clínica.</a:t>
            </a:r>
          </a:p>
          <a:p>
            <a:endParaRPr lang="es-ES" dirty="0" smtClean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Los docentes y pares proveen soporte, modelaje, acompañamiento y retroalimentación.</a:t>
            </a:r>
          </a:p>
          <a:p>
            <a:pPr marL="0" indent="0">
              <a:buNone/>
            </a:pPr>
            <a:endParaRPr lang="es-ES" dirty="0" smtClean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Incorpore en el proceso educativo: Autoaprendizaje, Autovaloración de Competencia, Constructivismo y Práctica Reflexiva.</a:t>
            </a:r>
          </a:p>
        </p:txBody>
      </p:sp>
    </p:spTree>
    <p:extLst>
      <p:ext uri="{BB962C8B-B14F-4D97-AF65-F5344CB8AC3E}">
        <p14:creationId xmlns:p14="http://schemas.microsoft.com/office/powerpoint/2010/main" val="248206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endParaRPr lang="es-E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6" y="1050021"/>
            <a:ext cx="8219852" cy="52671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4004" y="1600200"/>
            <a:ext cx="5303130" cy="296715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Muchas gracias</a:t>
            </a:r>
          </a:p>
          <a:p>
            <a:pPr marL="457200" lvl="1" indent="0">
              <a:buNone/>
            </a:pPr>
            <a:endParaRPr lang="es-ES" sz="1800" dirty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457200" lvl="1" indent="0">
              <a:buNone/>
            </a:pPr>
            <a:r>
              <a:rPr lang="es-ES" sz="1800" dirty="0" smtClean="0">
                <a:solidFill>
                  <a:srgbClr val="FFFFFF"/>
                </a:solidFill>
                <a:latin typeface="Chalkboard"/>
                <a:cs typeface="Chalkboard"/>
              </a:rPr>
              <a:t>aarntz@med.puc.cl</a:t>
            </a:r>
          </a:p>
          <a:p>
            <a:pPr marL="457200" lvl="1" indent="0">
              <a:buNone/>
            </a:pPr>
            <a:endParaRPr lang="es-ES" sz="18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457200" lvl="1" indent="0">
              <a:buNone/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Lectura sugerida:</a:t>
            </a:r>
            <a:endParaRPr lang="es-ES" sz="1800" dirty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457200" lvl="1" indent="0">
              <a:buNone/>
            </a:pPr>
            <a:r>
              <a:rPr lang="es-ES" sz="1800" dirty="0" err="1" smtClean="0">
                <a:solidFill>
                  <a:schemeClr val="bg1"/>
                </a:solidFill>
                <a:latin typeface="Chalkboard"/>
                <a:cs typeface="Chalkboard"/>
              </a:rPr>
              <a:t>Kaufman</a:t>
            </a: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. </a:t>
            </a:r>
            <a:r>
              <a:rPr lang="es-ES" sz="1800" dirty="0" err="1" smtClean="0">
                <a:solidFill>
                  <a:schemeClr val="bg1"/>
                </a:solidFill>
                <a:latin typeface="Chalkboard"/>
                <a:cs typeface="Chalkboard"/>
              </a:rPr>
              <a:t>Applying</a:t>
            </a: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Chalkboard"/>
                <a:cs typeface="Chalkboard"/>
              </a:rPr>
              <a:t>educational</a:t>
            </a: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s-ES" sz="1800" dirty="0" err="1" smtClean="0">
                <a:solidFill>
                  <a:schemeClr val="bg1"/>
                </a:solidFill>
                <a:latin typeface="Chalkboard"/>
                <a:cs typeface="Chalkboard"/>
              </a:rPr>
              <a:t>theory</a:t>
            </a: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 in </a:t>
            </a:r>
            <a:r>
              <a:rPr lang="es-ES" sz="1800" dirty="0" err="1" smtClean="0">
                <a:solidFill>
                  <a:schemeClr val="bg1"/>
                </a:solidFill>
                <a:latin typeface="Chalkboard"/>
                <a:cs typeface="Chalkboard"/>
              </a:rPr>
              <a:t>practice</a:t>
            </a: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. BMJ 326: 213-216. 2003.</a:t>
            </a:r>
          </a:p>
          <a:p>
            <a:pPr marL="457200" lvl="1" indent="0">
              <a:buNone/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	</a:t>
            </a:r>
            <a:endParaRPr lang="es-ES" sz="18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8004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560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Chalkboard"/>
                <a:cs typeface="Chalkboard"/>
              </a:rPr>
              <a:t>¿Cuál es la importancia de Conocer la </a:t>
            </a:r>
            <a:r>
              <a:rPr lang="es-ES" sz="2800" dirty="0" smtClean="0">
                <a:solidFill>
                  <a:srgbClr val="4F81BD"/>
                </a:solidFill>
                <a:latin typeface="Chalkboard"/>
                <a:cs typeface="Chalkboard"/>
              </a:rPr>
              <a:t>Teoría</a:t>
            </a:r>
            <a:r>
              <a:rPr lang="es-ES" sz="2800" dirty="0" smtClean="0">
                <a:latin typeface="Chalkboard"/>
                <a:cs typeface="Chalkboard"/>
              </a:rPr>
              <a:t> de Aprendizaje de Adultos ?</a:t>
            </a:r>
            <a:endParaRPr lang="es-ES" sz="2800" dirty="0">
              <a:latin typeface="Chalkboard"/>
              <a:cs typeface="Chalkboard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5329" y="2580512"/>
            <a:ext cx="6450238" cy="2309903"/>
          </a:xfrm>
          <a:ln>
            <a:solidFill>
              <a:srgbClr val="0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</a:t>
            </a:r>
            <a:r>
              <a:rPr lang="es-ES" sz="2400" dirty="0" smtClean="0"/>
              <a:t> </a:t>
            </a:r>
            <a:r>
              <a:rPr lang="es-ES" sz="2000" dirty="0" smtClean="0">
                <a:solidFill>
                  <a:schemeClr val="tx2"/>
                </a:solidFill>
                <a:latin typeface="Chalkboard"/>
                <a:cs typeface="Chalkboard"/>
              </a:rPr>
              <a:t>Aumenta la eficiencia del proceso educativo</a:t>
            </a:r>
          </a:p>
          <a:p>
            <a:pPr lvl="1"/>
            <a:r>
              <a:rPr lang="es-ES" sz="2000" dirty="0" smtClean="0">
                <a:latin typeface="Chalkboard"/>
                <a:cs typeface="Chalkboard"/>
              </a:rPr>
              <a:t>Estudiantes aprenden más rápido.</a:t>
            </a:r>
          </a:p>
          <a:p>
            <a:pPr lvl="1"/>
            <a:r>
              <a:rPr lang="es-ES" sz="2000" dirty="0" smtClean="0">
                <a:latin typeface="Chalkboard"/>
                <a:cs typeface="Chalkboard"/>
              </a:rPr>
              <a:t>Adquieren conocimiento más profundo.</a:t>
            </a:r>
          </a:p>
          <a:p>
            <a:pPr lvl="1"/>
            <a:r>
              <a:rPr lang="es-ES" sz="2000" dirty="0" smtClean="0">
                <a:latin typeface="Chalkboard"/>
                <a:cs typeface="Chalkboard"/>
              </a:rPr>
              <a:t>Retienen lo aprendido por más tiempo.</a:t>
            </a:r>
          </a:p>
          <a:p>
            <a:pPr lvl="1"/>
            <a:r>
              <a:rPr lang="es-ES" sz="2000" dirty="0" smtClean="0">
                <a:latin typeface="Chalkboard"/>
                <a:cs typeface="Chalkboard"/>
              </a:rPr>
              <a:t>Se transforman en Educadores.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31437" y="5343206"/>
            <a:ext cx="2467342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halkboard"/>
                <a:cs typeface="Chalkboard"/>
              </a:rPr>
              <a:t>Mejores Médicos</a:t>
            </a:r>
            <a:endParaRPr lang="es-ES" sz="2400" dirty="0">
              <a:latin typeface="Chalkboard"/>
              <a:cs typeface="Chalkboar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15328" y="1365277"/>
            <a:ext cx="6450239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4F81BD"/>
                </a:solidFill>
                <a:latin typeface="Chalkboard"/>
                <a:cs typeface="Chalkboard"/>
              </a:rPr>
              <a:t>Metodología</a:t>
            </a:r>
            <a:r>
              <a:rPr lang="es-ES" sz="2400" dirty="0" smtClean="0">
                <a:latin typeface="Chalkboard"/>
                <a:cs typeface="Chalkboard"/>
              </a:rPr>
              <a:t> de Enseñanza basada en la Teoría de Aprendizaje de Adultos</a:t>
            </a:r>
            <a:endParaRPr lang="es-ES" sz="2400" dirty="0">
              <a:latin typeface="Chalkboard"/>
              <a:cs typeface="Chalkboard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4456411" y="2196274"/>
            <a:ext cx="467923" cy="4305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>
            <a:off x="4456412" y="4890415"/>
            <a:ext cx="467923" cy="4305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41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7385" y="202332"/>
            <a:ext cx="8229600" cy="692696"/>
          </a:xfrm>
        </p:spPr>
        <p:txBody>
          <a:bodyPr>
            <a:normAutofit/>
          </a:bodyPr>
          <a:lstStyle/>
          <a:p>
            <a:r>
              <a:rPr lang="es-CL" sz="2800" dirty="0" smtClean="0">
                <a:solidFill>
                  <a:srgbClr val="1F497D"/>
                </a:solidFill>
                <a:latin typeface="Comic Sans MS"/>
                <a:cs typeface="Comic Sans MS"/>
              </a:rPr>
              <a:t>Eficiencia en el Aprendizaje</a:t>
            </a:r>
            <a:endParaRPr lang="es-CL" sz="2800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313354"/>
              </p:ext>
            </p:extLst>
          </p:nvPr>
        </p:nvGraphicFramePr>
        <p:xfrm>
          <a:off x="395536" y="1268760"/>
          <a:ext cx="64087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732240" y="548680"/>
          <a:ext cx="1944216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648072">
                <a:tc>
                  <a:txBody>
                    <a:bodyPr/>
                    <a:lstStyle/>
                    <a:p>
                      <a:r>
                        <a:rPr lang="es-CL" sz="1200" dirty="0" err="1" smtClean="0"/>
                        <a:t>P</a:t>
                      </a:r>
                      <a:r>
                        <a:rPr lang="es-CL" sz="1200" dirty="0" err="1" smtClean="0">
                          <a:solidFill>
                            <a:schemeClr val="tx1"/>
                          </a:solidFill>
                        </a:rPr>
                        <a:t>porcentaje</a:t>
                      </a:r>
                      <a:r>
                        <a:rPr lang="es-CL" sz="1200" baseline="0" dirty="0" smtClean="0">
                          <a:solidFill>
                            <a:schemeClr val="tx1"/>
                          </a:solidFill>
                        </a:rPr>
                        <a:t> de retención</a:t>
                      </a:r>
                    </a:p>
                  </a:txBody>
                  <a:tcPr anchor="b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/>
                        <a:t>5%</a:t>
                      </a:r>
                      <a:endParaRPr lang="es-CL" sz="1600" b="1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/>
                        <a:t>10%</a:t>
                      </a:r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/>
                        <a:t>20%</a:t>
                      </a:r>
                      <a:endParaRPr lang="es-CL" sz="1600" b="1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/>
                        <a:t>30%</a:t>
                      </a:r>
                      <a:endParaRPr lang="es-CL" sz="1600" b="1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/>
                        <a:t>50%</a:t>
                      </a:r>
                      <a:endParaRPr lang="es-CL" sz="1600" b="1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/>
                        <a:t>75%</a:t>
                      </a:r>
                      <a:endParaRPr lang="es-CL" sz="1600" b="1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/>
                        <a:t>80%</a:t>
                      </a:r>
                      <a:endParaRPr lang="es-CL" sz="1600" b="1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4211960" y="1628800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283968" y="2276872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860032" y="299695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5220072" y="3573016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724128" y="4221088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228184" y="486916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6660232" y="55172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051720" y="602128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2">
                    <a:lumMod val="75000"/>
                  </a:schemeClr>
                </a:solidFill>
                <a:latin typeface="Chalkboard"/>
                <a:cs typeface="Chalkboard"/>
              </a:rPr>
              <a:t>Más eficiencia mientras más participativo y práctico es el método</a:t>
            </a:r>
            <a:endParaRPr lang="es-CL" dirty="0">
              <a:solidFill>
                <a:schemeClr val="tx2">
                  <a:lumMod val="75000"/>
                </a:schemeClr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335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Chalkboard"/>
                <a:cs typeface="Chalkboard"/>
              </a:rPr>
              <a:t>Contenidos de la Sesión</a:t>
            </a:r>
            <a:endParaRPr lang="es-ES" sz="3200" dirty="0"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6" y="1061161"/>
            <a:ext cx="8219852" cy="52671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4004" y="1600200"/>
            <a:ext cx="5303130" cy="29671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Quién es </a:t>
            </a:r>
            <a:r>
              <a:rPr lang="es-ES" sz="1800" dirty="0">
                <a:solidFill>
                  <a:schemeClr val="bg1"/>
                </a:solidFill>
                <a:latin typeface="Chalkboard"/>
                <a:cs typeface="Chalkboard"/>
              </a:rPr>
              <a:t>e</a:t>
            </a: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l Estudiante.</a:t>
            </a:r>
          </a:p>
          <a:p>
            <a:pPr>
              <a:lnSpc>
                <a:spcPct val="120000"/>
              </a:lnSpc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Qué es  </a:t>
            </a:r>
            <a:r>
              <a:rPr lang="es-ES" sz="1800" dirty="0" err="1" smtClean="0">
                <a:solidFill>
                  <a:schemeClr val="bg1"/>
                </a:solidFill>
                <a:latin typeface="Chalkboard"/>
                <a:cs typeface="Chalkboard"/>
              </a:rPr>
              <a:t>Andragogía</a:t>
            </a: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, sus fundamentos y principios.</a:t>
            </a:r>
          </a:p>
          <a:p>
            <a:pPr>
              <a:lnSpc>
                <a:spcPct val="120000"/>
              </a:lnSpc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Cuáles son las Estrategias básicas  en el Aprendizaje Significativo de Adultos.</a:t>
            </a:r>
            <a:endParaRPr lang="es-ES" sz="18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76543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6" y="1061161"/>
            <a:ext cx="8219852" cy="52671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4004" y="1600200"/>
            <a:ext cx="5303130" cy="296715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1800" dirty="0" smtClean="0">
                <a:solidFill>
                  <a:srgbClr val="FFFF00"/>
                </a:solidFill>
                <a:latin typeface="Chalkboard"/>
                <a:cs typeface="Chalkboard"/>
              </a:rPr>
              <a:t>Quién es </a:t>
            </a:r>
            <a:r>
              <a:rPr lang="es-ES" sz="1800" dirty="0">
                <a:solidFill>
                  <a:srgbClr val="FFFF00"/>
                </a:solidFill>
                <a:latin typeface="Chalkboard"/>
                <a:cs typeface="Chalkboard"/>
              </a:rPr>
              <a:t>e</a:t>
            </a:r>
            <a:r>
              <a:rPr lang="es-ES" sz="1800" dirty="0" smtClean="0">
                <a:solidFill>
                  <a:srgbClr val="FFFF00"/>
                </a:solidFill>
                <a:latin typeface="Chalkboard"/>
                <a:cs typeface="Chalkboard"/>
              </a:rPr>
              <a:t>l Estudiante.</a:t>
            </a:r>
          </a:p>
          <a:p>
            <a:pPr>
              <a:lnSpc>
                <a:spcPct val="120000"/>
              </a:lnSpc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Qué es  </a:t>
            </a:r>
            <a:r>
              <a:rPr lang="es-ES" sz="1800" dirty="0" err="1" smtClean="0">
                <a:solidFill>
                  <a:schemeClr val="bg1"/>
                </a:solidFill>
                <a:latin typeface="Chalkboard"/>
                <a:cs typeface="Chalkboard"/>
              </a:rPr>
              <a:t>Andragogía</a:t>
            </a: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, sus fundamentos y principios.</a:t>
            </a:r>
          </a:p>
          <a:p>
            <a:pPr>
              <a:lnSpc>
                <a:spcPct val="120000"/>
              </a:lnSpc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Cuáles son las Estrategias básicas en el Aprendizaje Significativo de Adultos.</a:t>
            </a:r>
          </a:p>
          <a:p>
            <a:pPr marL="457200" lvl="1" indent="0">
              <a:buNone/>
            </a:pPr>
            <a:r>
              <a:rPr lang="es-ES" sz="1800" dirty="0" smtClean="0">
                <a:solidFill>
                  <a:schemeClr val="bg1"/>
                </a:solidFill>
                <a:latin typeface="Chalkboard"/>
                <a:cs typeface="Chalkboard"/>
              </a:rPr>
              <a:t>	</a:t>
            </a:r>
            <a:endParaRPr lang="es-ES" sz="18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89530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15287" y="5234989"/>
            <a:ext cx="1624583" cy="14465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Obediencia</a:t>
            </a:r>
          </a:p>
          <a:p>
            <a:r>
              <a:rPr lang="es-ES" sz="1100" b="1" dirty="0" smtClean="0"/>
              <a:t>Jerarquía</a:t>
            </a:r>
          </a:p>
          <a:p>
            <a:r>
              <a:rPr lang="es-ES" sz="1100" b="1" dirty="0" smtClean="0"/>
              <a:t>Fidelidad Institucional</a:t>
            </a:r>
          </a:p>
          <a:p>
            <a:r>
              <a:rPr lang="es-ES" sz="1100" b="1" dirty="0" smtClean="0"/>
              <a:t>Espíritu de Sacrificio</a:t>
            </a:r>
          </a:p>
          <a:p>
            <a:r>
              <a:rPr lang="es-ES" sz="1100" b="1" dirty="0" smtClean="0"/>
              <a:t>Dedicación completa al trabajo</a:t>
            </a:r>
          </a:p>
          <a:p>
            <a:endParaRPr lang="es-ES" sz="1100" b="1" dirty="0"/>
          </a:p>
          <a:p>
            <a:endParaRPr lang="es-ES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785846" y="5246431"/>
            <a:ext cx="1779032" cy="14465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Rebeldía</a:t>
            </a:r>
          </a:p>
          <a:p>
            <a:r>
              <a:rPr lang="es-ES" sz="1100" b="1" dirty="0" smtClean="0"/>
              <a:t>Competitividad</a:t>
            </a:r>
          </a:p>
          <a:p>
            <a:r>
              <a:rPr lang="es-ES" sz="1100" b="1" dirty="0" smtClean="0"/>
              <a:t>Individualismo</a:t>
            </a:r>
          </a:p>
          <a:p>
            <a:r>
              <a:rPr lang="es-ES" sz="1100" b="1" dirty="0" smtClean="0"/>
              <a:t>Criados en ausencia de padres</a:t>
            </a:r>
          </a:p>
          <a:p>
            <a:r>
              <a:rPr lang="es-ES" sz="1100" b="1" dirty="0" smtClean="0"/>
              <a:t>Confianza en si mismo</a:t>
            </a:r>
          </a:p>
          <a:p>
            <a:r>
              <a:rPr lang="es-ES" sz="1100" b="1" dirty="0" smtClean="0"/>
              <a:t>Tecnócratas</a:t>
            </a:r>
          </a:p>
          <a:p>
            <a:endParaRPr lang="es-ES" sz="11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789749" y="5223347"/>
            <a:ext cx="2166241" cy="14157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 smtClean="0"/>
              <a:t> </a:t>
            </a:r>
            <a:r>
              <a:rPr lang="es-ES" sz="1100" b="1" dirty="0" smtClean="0"/>
              <a:t>Conocimiento amplio pero menos denso </a:t>
            </a:r>
            <a:endParaRPr lang="es-ES" sz="1100" b="1" dirty="0"/>
          </a:p>
          <a:p>
            <a:r>
              <a:rPr lang="es-ES" sz="1100" b="1" dirty="0" smtClean="0"/>
              <a:t> Creatividad</a:t>
            </a:r>
          </a:p>
          <a:p>
            <a:r>
              <a:rPr lang="es-ES" sz="1100" b="1" dirty="0" smtClean="0"/>
              <a:t> Justicieros</a:t>
            </a:r>
          </a:p>
          <a:p>
            <a:r>
              <a:rPr lang="es-ES" sz="1100" b="1" dirty="0" smtClean="0"/>
              <a:t> Espontáneos</a:t>
            </a:r>
          </a:p>
          <a:p>
            <a:r>
              <a:rPr lang="es-ES" sz="1100" b="1" dirty="0" smtClean="0"/>
              <a:t>Emocionales</a:t>
            </a:r>
          </a:p>
          <a:p>
            <a:r>
              <a:rPr lang="es-ES" sz="1100" b="1" dirty="0" smtClean="0"/>
              <a:t> </a:t>
            </a:r>
            <a:r>
              <a:rPr lang="es-ES" sz="1100" b="1" dirty="0"/>
              <a:t>B</a:t>
            </a:r>
            <a:r>
              <a:rPr lang="es-ES" sz="1100" b="1" dirty="0" smtClean="0"/>
              <a:t>alance </a:t>
            </a:r>
            <a:r>
              <a:rPr lang="es-ES" sz="1100" b="1" dirty="0"/>
              <a:t>entre la vida y el </a:t>
            </a:r>
            <a:r>
              <a:rPr lang="es-ES" sz="1100" b="1" dirty="0" smtClean="0"/>
              <a:t>trabajo</a:t>
            </a:r>
            <a:endParaRPr lang="es-ES" sz="1100" b="1" dirty="0"/>
          </a:p>
          <a:p>
            <a:r>
              <a:rPr lang="es-ES" sz="900" dirty="0" smtClean="0"/>
              <a:t>.</a:t>
            </a:r>
            <a:endParaRPr lang="es-ES" sz="900" dirty="0"/>
          </a:p>
        </p:txBody>
      </p:sp>
      <p:grpSp>
        <p:nvGrpSpPr>
          <p:cNvPr id="3" name="Agrupar 2"/>
          <p:cNvGrpSpPr/>
          <p:nvPr/>
        </p:nvGrpSpPr>
        <p:grpSpPr>
          <a:xfrm>
            <a:off x="1915287" y="1109011"/>
            <a:ext cx="5857504" cy="3903943"/>
            <a:chOff x="1909851" y="457677"/>
            <a:chExt cx="5629588" cy="402755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t="16283" r="25248" b="7484"/>
            <a:stretch/>
          </p:blipFill>
          <p:spPr>
            <a:xfrm>
              <a:off x="1909851" y="457677"/>
              <a:ext cx="5629587" cy="4027555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  <p:sp>
          <p:nvSpPr>
            <p:cNvPr id="2" name="CuadroTexto 1"/>
            <p:cNvSpPr txBox="1"/>
            <p:nvPr/>
          </p:nvSpPr>
          <p:spPr>
            <a:xfrm>
              <a:off x="5937737" y="596176"/>
              <a:ext cx="1601702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1F497D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Nativos digitales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59348" y="304397"/>
            <a:ext cx="4445847" cy="5232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Chalkboard"/>
                <a:cs typeface="Chalkboard"/>
              </a:rPr>
              <a:t>Diferencias generacionales</a:t>
            </a:r>
            <a:endParaRPr lang="es-ES" sz="28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9362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386" y="154886"/>
            <a:ext cx="4359346" cy="1031827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solidFill>
                  <a:srgbClr val="4F81BD"/>
                </a:solidFill>
                <a:latin typeface="Chalkboard"/>
                <a:cs typeface="Chalkboard"/>
              </a:rPr>
              <a:t>Residentes </a:t>
            </a:r>
            <a:r>
              <a:rPr lang="es-ES" sz="3200" dirty="0" err="1" smtClean="0">
                <a:solidFill>
                  <a:srgbClr val="4F81BD"/>
                </a:solidFill>
                <a:latin typeface="Chalkboard"/>
                <a:cs typeface="Chalkboard"/>
              </a:rPr>
              <a:t>Millennials</a:t>
            </a:r>
            <a:endParaRPr lang="es-ES" sz="32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57" y="1507087"/>
            <a:ext cx="3750618" cy="25427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50626" y="4537777"/>
            <a:ext cx="1655318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Tecnológicos</a:t>
            </a:r>
          </a:p>
          <a:p>
            <a:r>
              <a:rPr lang="es-ES" dirty="0" smtClean="0">
                <a:latin typeface="Chalkboard"/>
                <a:cs typeface="Chalkboard"/>
              </a:rPr>
              <a:t>Comunitarios</a:t>
            </a:r>
            <a:endParaRPr lang="es-ES" dirty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 Globalizados</a:t>
            </a:r>
            <a:endParaRPr lang="es-ES" dirty="0">
              <a:latin typeface="Chalkboard"/>
              <a:cs typeface="Chalkboar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86873" y="4537777"/>
            <a:ext cx="5169438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halkboard"/>
                <a:cs typeface="Chalkboard"/>
              </a:rPr>
              <a:t>Baja </a:t>
            </a:r>
            <a:r>
              <a:rPr lang="es-ES" dirty="0" err="1" smtClean="0">
                <a:latin typeface="Chalkboard"/>
                <a:cs typeface="Chalkboard"/>
              </a:rPr>
              <a:t>resiliencia</a:t>
            </a:r>
            <a:endParaRPr lang="es-ES" dirty="0" smtClean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Susceptibles a </a:t>
            </a:r>
            <a:r>
              <a:rPr lang="es-ES" dirty="0" err="1" smtClean="0">
                <a:latin typeface="Chalkboard"/>
                <a:cs typeface="Chalkboard"/>
              </a:rPr>
              <a:t>burn</a:t>
            </a:r>
            <a:r>
              <a:rPr lang="es-ES" dirty="0" err="1">
                <a:latin typeface="Chalkboard"/>
                <a:cs typeface="Chalkboard"/>
              </a:rPr>
              <a:t>-</a:t>
            </a:r>
            <a:r>
              <a:rPr lang="es-ES" dirty="0" err="1" smtClean="0">
                <a:latin typeface="Chalkboard"/>
                <a:cs typeface="Chalkboard"/>
              </a:rPr>
              <a:t>out</a:t>
            </a:r>
            <a:endParaRPr lang="es-ES" dirty="0">
              <a:latin typeface="Chalkboard"/>
              <a:cs typeface="Chalkboard"/>
            </a:endParaRPr>
          </a:p>
          <a:p>
            <a:r>
              <a:rPr lang="es-ES" dirty="0" smtClean="0">
                <a:latin typeface="Chalkboard"/>
                <a:cs typeface="Chalkboard"/>
              </a:rPr>
              <a:t>Dificultad de esquematización y concentración</a:t>
            </a:r>
            <a:endParaRPr lang="es-E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3924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8735</TotalTime>
  <Words>1336</Words>
  <Application>Microsoft Macintosh PowerPoint</Application>
  <PresentationFormat>Presentación en pantalla (4:3)</PresentationFormat>
  <Paragraphs>264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Principios del Aprendizaje de Adultos</vt:lpstr>
      <vt:lpstr>Presentación de PowerPoint</vt:lpstr>
      <vt:lpstr>Objetivo de esta Sesión</vt:lpstr>
      <vt:lpstr>¿Cuál es la importancia de Conocer la Teoría de Aprendizaje de Adultos ?</vt:lpstr>
      <vt:lpstr>Eficiencia en el Aprendizaje</vt:lpstr>
      <vt:lpstr>Contenidos de la Sesión</vt:lpstr>
      <vt:lpstr>Presentación de PowerPoint</vt:lpstr>
      <vt:lpstr>Presentación de PowerPoint</vt:lpstr>
      <vt:lpstr>Residentes Millennials</vt:lpstr>
      <vt:lpstr>Diferencias individuales</vt:lpstr>
      <vt:lpstr>Presentación de PowerPoint</vt:lpstr>
      <vt:lpstr>Andragogía: (Malcolm Knowles)</vt:lpstr>
      <vt:lpstr>Los 5 Fundamentos  del Aprendizaje de Adultos</vt:lpstr>
      <vt:lpstr>Los 7 Principios de la Andragogía</vt:lpstr>
      <vt:lpstr>Estrategias Básicas del Aprendizaje de Adultos</vt:lpstr>
      <vt:lpstr>Autoaprendizaje.  Características a desarrollar en el estudiante.</vt:lpstr>
      <vt:lpstr>Etapas del Autoaprendizaje</vt:lpstr>
      <vt:lpstr>Rol del Profesor en el Desarrollo de Autoaprendizaje</vt:lpstr>
      <vt:lpstr>Cómo Desarrollar el Aprendizaje Auto dirigido?</vt:lpstr>
      <vt:lpstr>2. Valoración de Autocompetencia (“Self efficacy”, Bandura 1985)</vt:lpstr>
      <vt:lpstr>Auto-valoración de Competencia</vt:lpstr>
      <vt:lpstr>Valoración de Competencia. Rol del Educador.</vt:lpstr>
      <vt:lpstr>3. Constructivismo</vt:lpstr>
      <vt:lpstr>Constructivismo: El Estudiante Construye Conocimiento. (Kelly 1955; Kolb 1991)</vt:lpstr>
      <vt:lpstr>Construyendo la Estructura Cognitiva (Bloom,1963)</vt:lpstr>
      <vt:lpstr>Presentación de PowerPoint</vt:lpstr>
      <vt:lpstr>4. Práctica Reflexiva (Donald Schön)</vt:lpstr>
      <vt:lpstr>Práctica Reflexiva</vt:lpstr>
      <vt:lpstr>Práctica Reflexiva</vt:lpstr>
      <vt:lpstr>Práctica Reflexiva.  Rol docente.</vt:lpstr>
      <vt:lpstr>Estrategias básicas en el Aprendizaje de Adultos</vt:lpstr>
      <vt:lpstr>Conclusiones. Hacia un aprendizaje efectivo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Principios del Aprendizaje de Adultos</dc:title>
  <dc:creator>Alberto</dc:creator>
  <cp:lastModifiedBy>Alberto</cp:lastModifiedBy>
  <cp:revision>143</cp:revision>
  <dcterms:created xsi:type="dcterms:W3CDTF">2015-05-20T19:46:53Z</dcterms:created>
  <dcterms:modified xsi:type="dcterms:W3CDTF">2015-06-19T06:48:03Z</dcterms:modified>
</cp:coreProperties>
</file>